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4" r:id="rId2"/>
    <p:sldMasterId id="2147483697" r:id="rId3"/>
  </p:sldMasterIdLst>
  <p:notesMasterIdLst>
    <p:notesMasterId r:id="rId23"/>
  </p:notesMasterIdLst>
  <p:handoutMasterIdLst>
    <p:handoutMasterId r:id="rId24"/>
  </p:handoutMasterIdLst>
  <p:sldIdLst>
    <p:sldId id="258" r:id="rId4"/>
    <p:sldId id="259" r:id="rId5"/>
    <p:sldId id="314" r:id="rId6"/>
    <p:sldId id="264" r:id="rId7"/>
    <p:sldId id="277" r:id="rId8"/>
    <p:sldId id="289" r:id="rId9"/>
    <p:sldId id="265" r:id="rId10"/>
    <p:sldId id="300" r:id="rId11"/>
    <p:sldId id="306" r:id="rId12"/>
    <p:sldId id="307" r:id="rId13"/>
    <p:sldId id="291" r:id="rId14"/>
    <p:sldId id="299" r:id="rId15"/>
    <p:sldId id="302" r:id="rId16"/>
    <p:sldId id="297" r:id="rId17"/>
    <p:sldId id="309" r:id="rId18"/>
    <p:sldId id="313" r:id="rId19"/>
    <p:sldId id="311" r:id="rId20"/>
    <p:sldId id="312" r:id="rId21"/>
    <p:sldId id="315" r:id="rId22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05"/>
    <a:srgbClr val="EF8F3B"/>
    <a:srgbClr val="385D8A"/>
    <a:srgbClr val="7CF47F"/>
    <a:srgbClr val="B9F9BB"/>
    <a:srgbClr val="C7F1C1"/>
    <a:srgbClr val="D9D9D9"/>
    <a:srgbClr val="005293"/>
    <a:srgbClr val="1E77C4"/>
    <a:srgbClr val="308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85099" autoAdjust="0"/>
  </p:normalViewPr>
  <p:slideViewPr>
    <p:cSldViewPr snapToGrid="0">
      <p:cViewPr>
        <p:scale>
          <a:sx n="71" d="100"/>
          <a:sy n="71" d="100"/>
        </p:scale>
        <p:origin x="948" y="276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02/12/2019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02/12/2019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940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485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792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024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3600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This project serves as a way to develop autonomous functions from MATLAB/Simulink to be used in </a:t>
            </a:r>
            <a:r>
              <a:rPr lang="en-US" dirty="0" err="1">
                <a:solidFill>
                  <a:schemeClr val="dk1"/>
                </a:solidFill>
              </a:rPr>
              <a:t>Autoware</a:t>
            </a:r>
            <a:endParaRPr lang="en-US" dirty="0">
              <a:solidFill>
                <a:schemeClr val="dk1"/>
              </a:solidFill>
            </a:endParaRPr>
          </a:p>
          <a:p>
            <a:pPr marL="285750" indent="-3600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 installation of </a:t>
            </a:r>
            <a:r>
              <a:rPr lang="en-US" dirty="0" err="1">
                <a:solidFill>
                  <a:schemeClr val="dk1"/>
                </a:solidFill>
              </a:rPr>
              <a:t>Autoware</a:t>
            </a:r>
            <a:r>
              <a:rPr lang="en-US" dirty="0">
                <a:solidFill>
                  <a:schemeClr val="dk1"/>
                </a:solidFill>
              </a:rPr>
              <a:t>, MATLAB/Simulink and related software and toolboxes are documented</a:t>
            </a:r>
          </a:p>
          <a:p>
            <a:pPr marL="285750" indent="-3600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 Benchmark functions in </a:t>
            </a:r>
            <a:r>
              <a:rPr lang="en-US" dirty="0" err="1">
                <a:solidFill>
                  <a:schemeClr val="dk1"/>
                </a:solidFill>
              </a:rPr>
              <a:t>Autoware</a:t>
            </a:r>
            <a:r>
              <a:rPr lang="en-US" dirty="0">
                <a:solidFill>
                  <a:schemeClr val="dk1"/>
                </a:solidFill>
              </a:rPr>
              <a:t> toolbox have been tried out for all main modules (Sensing, Computing and Actuation)</a:t>
            </a:r>
          </a:p>
          <a:p>
            <a:pPr marL="285750" indent="-3600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Demonstration of </a:t>
            </a:r>
            <a:r>
              <a:rPr lang="en-US" dirty="0" err="1">
                <a:solidFill>
                  <a:schemeClr val="dk1"/>
                </a:solidFill>
              </a:rPr>
              <a:t>Autoware</a:t>
            </a:r>
            <a:r>
              <a:rPr lang="en-US" dirty="0">
                <a:solidFill>
                  <a:schemeClr val="dk1"/>
                </a:solidFill>
              </a:rPr>
              <a:t> ROSBAG demo running and co-simulation of </a:t>
            </a:r>
            <a:r>
              <a:rPr lang="en-US" dirty="0" err="1">
                <a:solidFill>
                  <a:schemeClr val="dk1"/>
                </a:solidFill>
              </a:rPr>
              <a:t>Autoware</a:t>
            </a:r>
            <a:r>
              <a:rPr lang="en-US" dirty="0">
                <a:solidFill>
                  <a:schemeClr val="dk1"/>
                </a:solidFill>
              </a:rPr>
              <a:t> and MATLAB/Simulink functions from </a:t>
            </a:r>
            <a:r>
              <a:rPr lang="en-US" dirty="0" err="1">
                <a:solidFill>
                  <a:schemeClr val="dk1"/>
                </a:solidFill>
              </a:rPr>
              <a:t>Autoware</a:t>
            </a:r>
            <a:r>
              <a:rPr lang="en-US" dirty="0">
                <a:solidFill>
                  <a:schemeClr val="dk1"/>
                </a:solidFill>
              </a:rPr>
              <a:t> Toolbox are scripted to save time and efforts.</a:t>
            </a:r>
          </a:p>
          <a:p>
            <a:pPr marL="285750" indent="-3600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The Co-Simulation examples have been implemented in MATLAB and Simulink </a:t>
            </a:r>
            <a:endParaRPr lang="tr-TR" dirty="0">
              <a:solidFill>
                <a:schemeClr val="dk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499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173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733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59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Remind the audiences that the autonomous vehicle is abstracted in to sensing, computing and actuating module</a:t>
            </a:r>
          </a:p>
          <a:p>
            <a:pPr marL="171450" indent="-171450">
              <a:buFontTx/>
              <a:buChar char="-"/>
            </a:pPr>
            <a:r>
              <a:rPr lang="en-US" dirty="0"/>
              <a:t>Mention</a:t>
            </a:r>
            <a:r>
              <a:rPr lang="en-US" baseline="0" dirty="0"/>
              <a:t> that we have tried the sensing module from Autoware Toolbox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2 more to try out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42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Computing Module: </a:t>
            </a:r>
            <a:r>
              <a:rPr lang="en-US" dirty="0" err="1"/>
              <a:t>Vel</a:t>
            </a:r>
            <a:r>
              <a:rPr lang="en-US" dirty="0"/>
              <a:t> Pose Connect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Input data</a:t>
            </a:r>
          </a:p>
          <a:p>
            <a:r>
              <a:rPr lang="en-US" dirty="0"/>
              <a:t>Output data</a:t>
            </a:r>
          </a:p>
          <a:p>
            <a:r>
              <a:rPr lang="en-US" dirty="0"/>
              <a:t>Application of the output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078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Actuating Module: Twist Filter</a:t>
            </a:r>
          </a:p>
          <a:p>
            <a:r>
              <a:rPr lang="en-US" dirty="0"/>
              <a:t>What does it do?</a:t>
            </a:r>
          </a:p>
          <a:p>
            <a:r>
              <a:rPr lang="en-US" dirty="0"/>
              <a:t>Input data</a:t>
            </a:r>
          </a:p>
          <a:p>
            <a:r>
              <a:rPr lang="en-US" dirty="0"/>
              <a:t>Output data</a:t>
            </a:r>
          </a:p>
          <a:p>
            <a:r>
              <a:rPr lang="en-US" dirty="0"/>
              <a:t>Application of the output </a:t>
            </a:r>
            <a:r>
              <a:rPr lang="en-US" dirty="0" smtClean="0"/>
              <a:t>data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075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11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19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60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90000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9000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60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440000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60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9000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900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900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60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9000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60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440000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44000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60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360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r>
              <a:rPr lang="de-DE" noProof="0" dirty="0"/>
              <a:t/>
            </a: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13" descr="TUM_Logo_extern_DE_blau_RGB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58" y="4487109"/>
            <a:ext cx="1116000" cy="3613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hteck 7"/>
          <p:cNvSpPr/>
          <p:nvPr userDrawn="1"/>
        </p:nvSpPr>
        <p:spPr>
          <a:xfrm>
            <a:off x="7216926" y="4488274"/>
            <a:ext cx="366491" cy="36021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9" name="Rechteck 8"/>
          <p:cNvSpPr/>
          <p:nvPr userDrawn="1"/>
        </p:nvSpPr>
        <p:spPr>
          <a:xfrm>
            <a:off x="6403067" y="4488492"/>
            <a:ext cx="679918" cy="36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Ellipse 9"/>
          <p:cNvSpPr/>
          <p:nvPr userDrawn="1"/>
        </p:nvSpPr>
        <p:spPr>
          <a:xfrm>
            <a:off x="5872311" y="4461740"/>
            <a:ext cx="396815" cy="3968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</p:sldLayoutIdLst>
  <p:hf hdr="0" ft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17" name="Bild 9" descr="TUM_Logo_extern_blau_auf_weiss_neg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30" y="4490822"/>
            <a:ext cx="1116000" cy="361383"/>
          </a:xfrm>
          <a:prstGeom prst="rect">
            <a:avLst/>
          </a:prstGeom>
        </p:spPr>
      </p:pic>
      <p:sp>
        <p:nvSpPr>
          <p:cNvPr id="18" name="Rechteck 17"/>
          <p:cNvSpPr/>
          <p:nvPr userDrawn="1"/>
        </p:nvSpPr>
        <p:spPr>
          <a:xfrm>
            <a:off x="7204226" y="4491987"/>
            <a:ext cx="366491" cy="360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6390367" y="4492205"/>
            <a:ext cx="679918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20" name="Ellipse 19"/>
          <p:cNvSpPr/>
          <p:nvPr userDrawn="1"/>
        </p:nvSpPr>
        <p:spPr>
          <a:xfrm>
            <a:off x="5859611" y="4455390"/>
            <a:ext cx="396815" cy="3968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6" name="Bild 9" descr="TUM_Logo_extern_blau_auf_weiss_neg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30" y="4490822"/>
            <a:ext cx="1116000" cy="361383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7204226" y="4491987"/>
            <a:ext cx="366491" cy="360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6390367" y="4492205"/>
            <a:ext cx="679918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Ellipse 11"/>
          <p:cNvSpPr/>
          <p:nvPr userDrawn="1"/>
        </p:nvSpPr>
        <p:spPr>
          <a:xfrm>
            <a:off x="5859611" y="4455390"/>
            <a:ext cx="396815" cy="3968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warefoundation/autoware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github.com/CPFL/Autoware_Toolbo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dx.doi.org/10.4230/OASIcs.ASD.2019.3" TargetMode="External"/><Relationship Id="rId4" Type="http://schemas.openxmlformats.org/officeDocument/2006/relationships/hyperlink" Target="https://github.com/autowarefoundation/autoware/wiki/Source-Buil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824330" y="4412974"/>
            <a:ext cx="1828800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Google Shape;324;p61"/>
          <p:cNvSpPr txBox="1">
            <a:spLocks/>
          </p:cNvSpPr>
          <p:nvPr/>
        </p:nvSpPr>
        <p:spPr>
          <a:xfrm>
            <a:off x="311708" y="141400"/>
            <a:ext cx="8520600" cy="20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25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</a:pPr>
            <a:r>
              <a:rPr lang="en-US" sz="3000" dirty="0"/>
              <a:t>Automated Driving Systems - Co-Simulating Autoware with Simulink®</a:t>
            </a:r>
          </a:p>
        </p:txBody>
      </p:sp>
      <p:sp>
        <p:nvSpPr>
          <p:cNvPr id="9" name="Google Shape;325;p61"/>
          <p:cNvSpPr txBox="1">
            <a:spLocks/>
          </p:cNvSpPr>
          <p:nvPr/>
        </p:nvSpPr>
        <p:spPr>
          <a:xfrm>
            <a:off x="728700" y="1877400"/>
            <a:ext cx="76866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200" dirty="0">
                <a:solidFill>
                  <a:schemeClr val="dk1"/>
                </a:solidFill>
              </a:rPr>
              <a:t>Group members:</a:t>
            </a:r>
          </a:p>
          <a:p>
            <a:pPr indent="45720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200" dirty="0" err="1">
                <a:solidFill>
                  <a:schemeClr val="dk1"/>
                </a:solidFill>
              </a:rPr>
              <a:t>Alperen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Kıral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</a:p>
          <a:p>
            <a:pPr indent="45720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200" dirty="0" err="1">
                <a:solidFill>
                  <a:schemeClr val="dk1"/>
                </a:solidFill>
              </a:rPr>
              <a:t>Daniyal</a:t>
            </a:r>
            <a:r>
              <a:rPr lang="en-US" sz="2200" dirty="0">
                <a:solidFill>
                  <a:schemeClr val="dk1"/>
                </a:solidFill>
              </a:rPr>
              <a:t> Ahmed</a:t>
            </a:r>
          </a:p>
          <a:p>
            <a:pPr indent="45720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200" dirty="0" err="1">
                <a:solidFill>
                  <a:schemeClr val="dk1"/>
                </a:solidFill>
              </a:rPr>
              <a:t>Phuris</a:t>
            </a:r>
            <a:r>
              <a:rPr lang="en-US" sz="2200" dirty="0">
                <a:solidFill>
                  <a:schemeClr val="dk1"/>
                </a:solidFill>
              </a:rPr>
              <a:t> </a:t>
            </a:r>
            <a:r>
              <a:rPr lang="en-US" sz="2200" dirty="0" err="1">
                <a:solidFill>
                  <a:schemeClr val="dk1"/>
                </a:solidFill>
              </a:rPr>
              <a:t>Khunphakdee</a:t>
            </a:r>
            <a:endParaRPr lang="en-US" sz="2200" dirty="0">
              <a:solidFill>
                <a:schemeClr val="dk1"/>
              </a:solidFill>
            </a:endParaRPr>
          </a:p>
          <a:p>
            <a:pPr indent="457200">
              <a:spcBef>
                <a:spcPts val="0"/>
              </a:spcBef>
              <a:spcAft>
                <a:spcPts val="0"/>
              </a:spcAft>
              <a:buSzPts val="2800"/>
            </a:pPr>
            <a:endParaRPr lang="en-US" sz="2200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200" dirty="0">
                <a:solidFill>
                  <a:schemeClr val="dk1"/>
                </a:solidFill>
              </a:rPr>
              <a:t>Advisors:</a:t>
            </a:r>
          </a:p>
          <a:p>
            <a:pPr indent="45720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200" dirty="0">
                <a:solidFill>
                  <a:schemeClr val="dk1"/>
                </a:solidFill>
              </a:rPr>
              <a:t>Steve Schäfer (MathWorks)</a:t>
            </a:r>
          </a:p>
          <a:p>
            <a:pPr indent="457200"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sz="2200" dirty="0">
                <a:solidFill>
                  <a:schemeClr val="dk1"/>
                </a:solidFill>
              </a:rPr>
              <a:t>Dr. Christoph Hahn (MathWorks)</a:t>
            </a:r>
          </a:p>
        </p:txBody>
      </p:sp>
      <p:pic>
        <p:nvPicPr>
          <p:cNvPr id="10" name="Google Shape;32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1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A36A61D3-C1F5-442A-B535-F5E4788F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Co-Simulation of Autoware &amp; Simulink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5138" y="1838054"/>
            <a:ext cx="1648497" cy="68258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Installation of Autoware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71163" y="1062240"/>
            <a:ext cx="856446" cy="427872"/>
          </a:xfrm>
          <a:prstGeom prst="roundRect">
            <a:avLst/>
          </a:prstGeom>
          <a:solidFill>
            <a:srgbClr val="D9D9D9"/>
          </a:solidFill>
          <a:ln w="28575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ROS, QT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445799" y="1842590"/>
            <a:ext cx="1648497" cy="68258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Installation of MATLAB/Simulink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038056" y="1073428"/>
            <a:ext cx="2463981" cy="427872"/>
          </a:xfrm>
          <a:prstGeom prst="roundRect">
            <a:avLst/>
          </a:prstGeom>
          <a:solidFill>
            <a:srgbClr val="D9D9D9"/>
          </a:solidFill>
          <a:ln w="28575">
            <a:solidFill>
              <a:srgbClr val="0052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ROS Toolbox, Autoware </a:t>
            </a:r>
            <a:r>
              <a:rPr lang="en-US" sz="1100" dirty="0" smtClean="0">
                <a:solidFill>
                  <a:schemeClr val="tx1"/>
                </a:solidFill>
              </a:rPr>
              <a:t>Toolbox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582092" y="1838054"/>
            <a:ext cx="2215163" cy="68258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Function Objective, Message Type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212082" y="1838054"/>
            <a:ext cx="1648496" cy="68258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Node/Topic that provides the input 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212080" y="3143777"/>
            <a:ext cx="1648498" cy="682580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Node/Topic that</a:t>
            </a:r>
          </a:p>
          <a:p>
            <a:pPr algn="ctr"/>
            <a:r>
              <a:rPr lang="en-US" sz="1100" b="1" dirty="0">
                <a:solidFill>
                  <a:schemeClr val="tx1"/>
                </a:solidFill>
              </a:rPr>
              <a:t>needs the output </a:t>
            </a:r>
          </a:p>
        </p:txBody>
      </p:sp>
      <p:sp>
        <p:nvSpPr>
          <p:cNvPr id="28" name="Flowchart: Decision 27"/>
          <p:cNvSpPr/>
          <p:nvPr/>
        </p:nvSpPr>
        <p:spPr>
          <a:xfrm>
            <a:off x="4291054" y="3034243"/>
            <a:ext cx="2320695" cy="891095"/>
          </a:xfrm>
          <a:prstGeom prst="flowChartDecision">
            <a:avLst/>
          </a:prstGeom>
          <a:solidFill>
            <a:srgbClr val="7CF47F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Message Type is provided by the Toolboxes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445799" y="4157411"/>
            <a:ext cx="1679849" cy="595577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Create new message using ROS Custom Message Toolbox 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099386" y="3227757"/>
            <a:ext cx="1272350" cy="504066"/>
          </a:xfrm>
          <a:prstGeom prst="roundRect">
            <a:avLst/>
          </a:prstGeom>
          <a:solidFill>
            <a:srgbClr val="FFC000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Function Implementation</a:t>
            </a:r>
          </a:p>
        </p:txBody>
      </p:sp>
      <p:cxnSp>
        <p:nvCxnSpPr>
          <p:cNvPr id="31" name="Straight Arrow Connector 30"/>
          <p:cNvCxnSpPr>
            <a:stCxn id="19" idx="3"/>
            <a:endCxn id="21" idx="1"/>
          </p:cNvCxnSpPr>
          <p:nvPr/>
        </p:nvCxnSpPr>
        <p:spPr>
          <a:xfrm>
            <a:off x="1923635" y="2179344"/>
            <a:ext cx="522164" cy="4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3"/>
            <a:endCxn id="25" idx="1"/>
          </p:cNvCxnSpPr>
          <p:nvPr/>
        </p:nvCxnSpPr>
        <p:spPr>
          <a:xfrm flipV="1">
            <a:off x="4094296" y="2179344"/>
            <a:ext cx="487796" cy="45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3"/>
            <a:endCxn id="26" idx="1"/>
          </p:cNvCxnSpPr>
          <p:nvPr/>
        </p:nvCxnSpPr>
        <p:spPr>
          <a:xfrm>
            <a:off x="6797255" y="2179344"/>
            <a:ext cx="41482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6" idx="2"/>
            <a:endCxn id="27" idx="0"/>
          </p:cNvCxnSpPr>
          <p:nvPr/>
        </p:nvCxnSpPr>
        <p:spPr>
          <a:xfrm flipH="1">
            <a:off x="8036329" y="2520634"/>
            <a:ext cx="1" cy="623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1"/>
            <a:endCxn id="28" idx="3"/>
          </p:cNvCxnSpPr>
          <p:nvPr/>
        </p:nvCxnSpPr>
        <p:spPr>
          <a:xfrm flipH="1" flipV="1">
            <a:off x="6611749" y="3479791"/>
            <a:ext cx="600331" cy="5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8" idx="1"/>
            <a:endCxn id="30" idx="3"/>
          </p:cNvCxnSpPr>
          <p:nvPr/>
        </p:nvCxnSpPr>
        <p:spPr>
          <a:xfrm flipH="1" flipV="1">
            <a:off x="2371736" y="3479790"/>
            <a:ext cx="1919318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28" idx="2"/>
            <a:endCxn id="29" idx="3"/>
          </p:cNvCxnSpPr>
          <p:nvPr/>
        </p:nvCxnSpPr>
        <p:spPr>
          <a:xfrm rot="5400000">
            <a:off x="4523594" y="3527392"/>
            <a:ext cx="529862" cy="13257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9" idx="1"/>
            <a:endCxn id="30" idx="2"/>
          </p:cNvCxnSpPr>
          <p:nvPr/>
        </p:nvCxnSpPr>
        <p:spPr>
          <a:xfrm rot="10800000">
            <a:off x="1735561" y="3731824"/>
            <a:ext cx="710238" cy="72337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0" idx="2"/>
            <a:endCxn id="19" idx="0"/>
          </p:cNvCxnSpPr>
          <p:nvPr/>
        </p:nvCxnSpPr>
        <p:spPr>
          <a:xfrm>
            <a:off x="1099386" y="1490112"/>
            <a:ext cx="1" cy="3479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21" idx="0"/>
          </p:cNvCxnSpPr>
          <p:nvPr/>
        </p:nvCxnSpPr>
        <p:spPr>
          <a:xfrm>
            <a:off x="3270047" y="1501300"/>
            <a:ext cx="1" cy="3412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175008" y="3227757"/>
            <a:ext cx="440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Yes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09014" y="405176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No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98B27DC-63CA-469A-AA98-91475C3E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380" y="4438947"/>
            <a:ext cx="1876425" cy="428625"/>
          </a:xfrm>
          <a:prstGeom prst="rect">
            <a:avLst/>
          </a:prstGeom>
        </p:spPr>
      </p:pic>
      <p:pic>
        <p:nvPicPr>
          <p:cNvPr id="43" name="Google Shape;32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298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31226" y="4412974"/>
            <a:ext cx="1321904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4330" y="4412974"/>
            <a:ext cx="1828800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F1AA25C-17D3-422C-8DF9-811DBED66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4" t="3025" r="30671" b="4222"/>
          <a:stretch/>
        </p:blipFill>
        <p:spPr>
          <a:xfrm>
            <a:off x="889926" y="879274"/>
            <a:ext cx="3682074" cy="3479427"/>
          </a:xfrm>
          <a:prstGeom prst="rect">
            <a:avLst/>
          </a:prstGeom>
          <a:ln w="57150">
            <a:solidFill>
              <a:srgbClr val="FFC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0746249-5948-4D8B-BD09-726715CE37A1}"/>
              </a:ext>
            </a:extLst>
          </p:cNvPr>
          <p:cNvSpPr txBox="1"/>
          <p:nvPr/>
        </p:nvSpPr>
        <p:spPr>
          <a:xfrm>
            <a:off x="749361" y="4431711"/>
            <a:ext cx="4729223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100" i="1" dirty="0">
                <a:latin typeface="+mn-lt"/>
              </a:rPr>
              <a:t>Screenshot of Computing Tab from Autoware Runtime Manager</a:t>
            </a:r>
          </a:p>
        </p:txBody>
      </p:sp>
      <p:sp>
        <p:nvSpPr>
          <p:cNvPr id="13" name="Google Shape;345;p63">
            <a:extLst>
              <a:ext uri="{FF2B5EF4-FFF2-40B4-BE49-F238E27FC236}">
                <a16:creationId xmlns="" xmlns:a16="http://schemas.microsoft.com/office/drawing/2014/main" id="{F7946E78-16BA-45C4-BD3C-31C1CA520094}"/>
              </a:ext>
            </a:extLst>
          </p:cNvPr>
          <p:cNvSpPr txBox="1"/>
          <p:nvPr/>
        </p:nvSpPr>
        <p:spPr>
          <a:xfrm>
            <a:off x="4804852" y="1026785"/>
            <a:ext cx="4135948" cy="1067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600" b="1" i="1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Autoware Runtime Manager</a:t>
            </a:r>
            <a:endParaRPr 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turn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nodes by clicking the tick boxes</a:t>
            </a: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load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data such as 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 or vehicle info</a:t>
            </a:r>
            <a:endParaRPr 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slow process</a:t>
            </a: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rone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1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 errors</a:t>
            </a: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61963" indent="-2857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76213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35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A20BFB61-905F-4F0D-AA6E-58F026AF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Automated Script for Autoware Modules</a:t>
            </a:r>
          </a:p>
        </p:txBody>
      </p:sp>
      <p:sp>
        <p:nvSpPr>
          <p:cNvPr id="14" name="Google Shape;345;p63">
            <a:extLst>
              <a:ext uri="{FF2B5EF4-FFF2-40B4-BE49-F238E27FC236}">
                <a16:creationId xmlns="" xmlns:a16="http://schemas.microsoft.com/office/drawing/2014/main" id="{F7946E78-16BA-45C4-BD3C-31C1CA520094}"/>
              </a:ext>
            </a:extLst>
          </p:cNvPr>
          <p:cNvSpPr txBox="1"/>
          <p:nvPr/>
        </p:nvSpPr>
        <p:spPr>
          <a:xfrm>
            <a:off x="4804852" y="2772940"/>
            <a:ext cx="4135948" cy="2067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600" b="1" i="1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Proposed solution: Automated Script</a:t>
            </a:r>
          </a:p>
          <a:p>
            <a:pPr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600" i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600" b="1" i="1" dirty="0" smtClean="0">
                <a:solidFill>
                  <a:srgbClr val="000000"/>
                </a:solidFill>
                <a:latin typeface="Arial"/>
                <a:cs typeface="Arial"/>
              </a:rPr>
              <a:t>Python script: </a:t>
            </a:r>
          </a:p>
          <a:p>
            <a:pPr marL="461963" indent="-2857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Run 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all necessary nodes and topics,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  <a:cs typeface="Arial"/>
              </a:rPr>
              <a:t>RViz</a:t>
            </a:r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, MATLAB</a:t>
            </a:r>
          </a:p>
          <a:p>
            <a:pPr marL="176213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sz="1600" b="1" i="1" dirty="0" smtClean="0">
                <a:solidFill>
                  <a:srgbClr val="000000"/>
                </a:solidFill>
                <a:latin typeface="Arial"/>
                <a:cs typeface="Arial"/>
              </a:rPr>
              <a:t>MATLAB </a:t>
            </a:r>
            <a:r>
              <a:rPr lang="en-US" sz="1600" b="1" i="1" dirty="0">
                <a:solidFill>
                  <a:srgbClr val="000000"/>
                </a:solidFill>
                <a:latin typeface="Arial"/>
                <a:cs typeface="Arial"/>
              </a:rPr>
              <a:t>script: </a:t>
            </a:r>
          </a:p>
          <a:p>
            <a:pPr marL="461963" lvl="1" indent="-285750">
              <a:spcBef>
                <a:spcPts val="0"/>
              </a:spcBef>
              <a:spcAft>
                <a:spcPts val="0"/>
              </a:spcAft>
              <a:buSzPct val="107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</a:rPr>
              <a:t>To run the MATLAB/Simulink models</a:t>
            </a:r>
          </a:p>
          <a:p>
            <a:pPr marL="461963" indent="-28575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endParaRPr lang="en-US" sz="1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35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85156" y="2264268"/>
            <a:ext cx="2301544" cy="542516"/>
          </a:xfrm>
          <a:prstGeom prst="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b="1" i="1" dirty="0"/>
              <a:t>How to avoid this</a:t>
            </a:r>
            <a:r>
              <a:rPr lang="de-DE" b="1" i="1" dirty="0" smtClean="0"/>
              <a:t>?</a:t>
            </a:r>
          </a:p>
        </p:txBody>
      </p:sp>
      <p:pic>
        <p:nvPicPr>
          <p:cNvPr id="15" name="Google Shape;32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39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31226" y="4412974"/>
            <a:ext cx="1321904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4330" y="4412974"/>
            <a:ext cx="1828800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0" name="Title 5">
            <a:extLst>
              <a:ext uri="{FF2B5EF4-FFF2-40B4-BE49-F238E27FC236}">
                <a16:creationId xmlns="" xmlns:a16="http://schemas.microsoft.com/office/drawing/2014/main" id="{B5541358-E4A2-4770-A3B9-ECC36FD2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Automated Script for Autoware Modules</a:t>
            </a:r>
          </a:p>
        </p:txBody>
      </p:sp>
      <p:pic>
        <p:nvPicPr>
          <p:cNvPr id="6" name="Google Shape;328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5" name="Scrip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3192" y="916689"/>
            <a:ext cx="6140794" cy="345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9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14" dur="279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)">
                                      <p:cBhvr>
                                        <p:cTn id="22" dur="269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5)">
                                      <p:cBhvr>
                                        <p:cTn id="30" dur="149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90080" y="1299417"/>
            <a:ext cx="5167017" cy="438150"/>
          </a:xfrm>
          <a:prstGeom prst="rect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14000"/>
              </a:lnSpc>
            </a:pPr>
            <a:r>
              <a:rPr lang="de-DE" sz="1600" b="1" dirty="0">
                <a:solidFill>
                  <a:prstClr val="black"/>
                </a:solidFill>
                <a:cs typeface="Arial" charset="0"/>
              </a:rPr>
              <a:t>Why manual vehicle control is relevant?</a:t>
            </a:r>
          </a:p>
        </p:txBody>
      </p:sp>
      <p:sp>
        <p:nvSpPr>
          <p:cNvPr id="4" name="Rectangle 3"/>
          <p:cNvSpPr/>
          <p:nvPr/>
        </p:nvSpPr>
        <p:spPr>
          <a:xfrm>
            <a:off x="6331226" y="4412974"/>
            <a:ext cx="1321904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4330" y="4412974"/>
            <a:ext cx="1828800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6" name="Title 4">
            <a:extLst>
              <a:ext uri="{FF2B5EF4-FFF2-40B4-BE49-F238E27FC236}">
                <a16:creationId xmlns="" xmlns:a16="http://schemas.microsoft.com/office/drawing/2014/main" id="{07B6674F-D9AB-4B8C-8D8A-B740C20B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Manually Vehicle Controlling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922380" y="1992767"/>
            <a:ext cx="3816350" cy="280718"/>
            <a:chOff x="2922380" y="1992767"/>
            <a:chExt cx="3816350" cy="280718"/>
          </a:xfrm>
        </p:grpSpPr>
        <p:sp>
          <p:nvSpPr>
            <p:cNvPr id="15" name="TextBox 14"/>
            <p:cNvSpPr txBox="1"/>
            <p:nvPr/>
          </p:nvSpPr>
          <p:spPr>
            <a:xfrm>
              <a:off x="2922380" y="1992767"/>
              <a:ext cx="3816350" cy="2807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 smtClean="0">
                  <a:latin typeface="+mn-lt"/>
                </a:rPr>
                <a:t>        Failure of control algorithms</a:t>
              </a:r>
            </a:p>
          </p:txBody>
        </p:sp>
        <p:cxnSp>
          <p:nvCxnSpPr>
            <p:cNvPr id="18" name="Straight Arrow Connector 17"/>
            <p:cNvCxnSpPr>
              <a:stCxn id="15" idx="1"/>
            </p:cNvCxnSpPr>
            <p:nvPr/>
          </p:nvCxnSpPr>
          <p:spPr>
            <a:xfrm>
              <a:off x="2922380" y="2133126"/>
              <a:ext cx="3873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VehicleCm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802"/>
          <a:stretch/>
        </p:blipFill>
        <p:spPr>
          <a:xfrm>
            <a:off x="1577043" y="871824"/>
            <a:ext cx="5993089" cy="3541150"/>
          </a:xfrm>
          <a:prstGeom prst="rect">
            <a:avLst/>
          </a:prstGeom>
        </p:spPr>
      </p:pic>
      <p:pic>
        <p:nvPicPr>
          <p:cNvPr id="25" name="Google Shape;328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453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118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31226" y="4412974"/>
            <a:ext cx="1321904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4330" y="4412974"/>
            <a:ext cx="1828800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2706785" y="1717896"/>
            <a:ext cx="800256" cy="247479"/>
            <a:chOff x="2706785" y="1717896"/>
            <a:chExt cx="800256" cy="247479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5EC0D06A-73B0-46B5-A7E1-1B4114AEE2F7}"/>
                </a:ext>
              </a:extLst>
            </p:cNvPr>
            <p:cNvCxnSpPr>
              <a:cxnSpLocks/>
            </p:cNvCxnSpPr>
            <p:nvPr/>
          </p:nvCxnSpPr>
          <p:spPr>
            <a:xfrm>
              <a:off x="2706785" y="1965375"/>
              <a:ext cx="800256" cy="0"/>
            </a:xfrm>
            <a:prstGeom prst="straightConnector1">
              <a:avLst/>
            </a:prstGeom>
            <a:ln w="57150">
              <a:solidFill>
                <a:srgbClr val="3082C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DCB562A4-5CF6-4723-A059-65DEDA2C164A}"/>
                </a:ext>
              </a:extLst>
            </p:cNvPr>
            <p:cNvSpPr txBox="1"/>
            <p:nvPr/>
          </p:nvSpPr>
          <p:spPr>
            <a:xfrm>
              <a:off x="2758388" y="1717896"/>
              <a:ext cx="697050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i="1" dirty="0">
                  <a:latin typeface="+mn-lt"/>
                </a:rPr>
                <a:t>Subscribe</a:t>
              </a:r>
            </a:p>
          </p:txBody>
        </p:sp>
      </p:grpSp>
      <p:sp>
        <p:nvSpPr>
          <p:cNvPr id="48" name="Google Shape;345;p63">
            <a:extLst>
              <a:ext uri="{FF2B5EF4-FFF2-40B4-BE49-F238E27FC236}">
                <a16:creationId xmlns="" xmlns:a16="http://schemas.microsoft.com/office/drawing/2014/main" id="{70F3535F-03B9-44C7-BEEC-BBD682DDD104}"/>
              </a:ext>
            </a:extLst>
          </p:cNvPr>
          <p:cNvSpPr txBox="1"/>
          <p:nvPr/>
        </p:nvSpPr>
        <p:spPr>
          <a:xfrm>
            <a:off x="642580" y="2715780"/>
            <a:ext cx="3136874" cy="103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Keyboard control</a:t>
            </a: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Acceleration</a:t>
            </a:r>
            <a:endParaRPr lang="en-US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Deceleration</a:t>
            </a:r>
            <a:endParaRPr lang="en-US"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Steering</a:t>
            </a: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Publish the </a:t>
            </a:r>
            <a:r>
              <a:rPr lang="en-US" sz="1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endParaRPr lang="en-US"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04800" marR="0" lvl="0" indent="-171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35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en-US" sz="12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335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en-US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Title 4">
            <a:extLst>
              <a:ext uri="{FF2B5EF4-FFF2-40B4-BE49-F238E27FC236}">
                <a16:creationId xmlns="" xmlns:a16="http://schemas.microsoft.com/office/drawing/2014/main" id="{7FCAC761-A28F-4B33-9486-E1B4870F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Manually Vehicle Controlling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3690447" y="1293942"/>
            <a:ext cx="2474270" cy="1313636"/>
            <a:chOff x="3690447" y="1293942"/>
            <a:chExt cx="2474270" cy="1313636"/>
          </a:xfrm>
        </p:grpSpPr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0A8E5D5-9C4A-4906-B721-8751E2D97E35}"/>
                </a:ext>
              </a:extLst>
            </p:cNvPr>
            <p:cNvSpPr/>
            <p:nvPr/>
          </p:nvSpPr>
          <p:spPr>
            <a:xfrm>
              <a:off x="3690447" y="1560989"/>
              <a:ext cx="2474270" cy="1046589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385D8A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Waypoint follower simulator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0257353D-D735-44B9-BE98-75769B366A68}"/>
                </a:ext>
              </a:extLst>
            </p:cNvPr>
            <p:cNvSpPr txBox="1"/>
            <p:nvPr/>
          </p:nvSpPr>
          <p:spPr>
            <a:xfrm>
              <a:off x="4573589" y="1293942"/>
              <a:ext cx="1547463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i="1" dirty="0">
                  <a:latin typeface="+mn-lt"/>
                </a:rPr>
                <a:t>/</a:t>
              </a:r>
              <a:r>
                <a:rPr lang="en-US" sz="1200" i="1" dirty="0" err="1">
                  <a:latin typeface="+mn-lt"/>
                </a:rPr>
                <a:t>wf_simulator</a:t>
              </a:r>
              <a:endParaRPr lang="en-US" sz="1200" i="1" dirty="0">
                <a:latin typeface="+mn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842592" y="2246509"/>
            <a:ext cx="1620226" cy="841862"/>
            <a:chOff x="6842592" y="2246509"/>
            <a:chExt cx="1620226" cy="841862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="" xmlns:a16="http://schemas.microsoft.com/office/drawing/2014/main" id="{801B01B2-B99D-4F6B-BF1B-B705FED5C0D3}"/>
                </a:ext>
              </a:extLst>
            </p:cNvPr>
            <p:cNvSpPr/>
            <p:nvPr/>
          </p:nvSpPr>
          <p:spPr>
            <a:xfrm>
              <a:off x="6842592" y="2515671"/>
              <a:ext cx="1620226" cy="572700"/>
            </a:xfrm>
            <a:prstGeom prst="roundRect">
              <a:avLst/>
            </a:prstGeom>
            <a:solidFill>
              <a:srgbClr val="FFC000"/>
            </a:solidFill>
            <a:ln w="38100">
              <a:solidFill>
                <a:schemeClr val="bg2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velocity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710083D9-031E-4FF1-9C4B-1F2C16F77DEF}"/>
                </a:ext>
              </a:extLst>
            </p:cNvPr>
            <p:cNvSpPr txBox="1"/>
            <p:nvPr/>
          </p:nvSpPr>
          <p:spPr>
            <a:xfrm>
              <a:off x="6915355" y="2246509"/>
              <a:ext cx="1547463" cy="210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i="1" dirty="0">
                  <a:latin typeface="+mn-lt"/>
                </a:rPr>
                <a:t>/</a:t>
              </a:r>
              <a:r>
                <a:rPr lang="en-US" sz="1200" i="1" dirty="0" err="1">
                  <a:latin typeface="+mn-lt"/>
                </a:rPr>
                <a:t>sim_vel</a:t>
              </a:r>
              <a:endParaRPr lang="en-US" sz="1200" i="1" dirty="0">
                <a:latin typeface="+mn-l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42592" y="821792"/>
            <a:ext cx="1620226" cy="818643"/>
            <a:chOff x="6842592" y="821792"/>
            <a:chExt cx="1620226" cy="81864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C9DAC297-7140-4168-9001-68CA47BB0183}"/>
                </a:ext>
              </a:extLst>
            </p:cNvPr>
            <p:cNvSpPr/>
            <p:nvPr/>
          </p:nvSpPr>
          <p:spPr>
            <a:xfrm>
              <a:off x="6842592" y="1067735"/>
              <a:ext cx="1528462" cy="572700"/>
            </a:xfrm>
            <a:prstGeom prst="roundRect">
              <a:avLst/>
            </a:prstGeom>
            <a:solidFill>
              <a:srgbClr val="FFC000"/>
            </a:solidFill>
            <a:ln w="38100">
              <a:solidFill>
                <a:srgbClr val="385D8A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position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B3B126A5-9BFB-4FEE-82C5-647F494A9AA7}"/>
                </a:ext>
              </a:extLst>
            </p:cNvPr>
            <p:cNvSpPr txBox="1"/>
            <p:nvPr/>
          </p:nvSpPr>
          <p:spPr>
            <a:xfrm>
              <a:off x="6915355" y="821792"/>
              <a:ext cx="1547463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i="1" dirty="0">
                  <a:latin typeface="+mn-lt"/>
                </a:rPr>
                <a:t>/</a:t>
              </a:r>
              <a:r>
                <a:rPr lang="en-US" sz="1200" i="1" dirty="0" err="1">
                  <a:latin typeface="+mn-lt"/>
                </a:rPr>
                <a:t>sim_pos</a:t>
              </a:r>
              <a:endParaRPr lang="en-US" sz="1200" i="1" dirty="0">
                <a:latin typeface="+mn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164717" y="1079550"/>
            <a:ext cx="680889" cy="1004734"/>
            <a:chOff x="6164717" y="1079550"/>
            <a:chExt cx="680889" cy="1004734"/>
          </a:xfrm>
        </p:grpSpPr>
        <p:cxnSp>
          <p:nvCxnSpPr>
            <p:cNvPr id="6" name="Connector: Elbow 5">
              <a:extLst>
                <a:ext uri="{FF2B5EF4-FFF2-40B4-BE49-F238E27FC236}">
                  <a16:creationId xmlns="" xmlns:a16="http://schemas.microsoft.com/office/drawing/2014/main" id="{16C8C0F0-36B4-4A52-92E2-936382A19DA3}"/>
                </a:ext>
              </a:extLst>
            </p:cNvPr>
            <p:cNvCxnSpPr>
              <a:stCxn id="14" idx="6"/>
              <a:endCxn id="13" idx="1"/>
            </p:cNvCxnSpPr>
            <p:nvPr/>
          </p:nvCxnSpPr>
          <p:spPr>
            <a:xfrm flipV="1">
              <a:off x="6164717" y="1354085"/>
              <a:ext cx="677875" cy="730199"/>
            </a:xfrm>
            <a:prstGeom prst="bentConnector3">
              <a:avLst/>
            </a:prstGeom>
            <a:ln w="57150">
              <a:solidFill>
                <a:srgbClr val="3082C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9A2CED12-62F5-4B2E-BB30-F48D61DE9EB4}"/>
                </a:ext>
              </a:extLst>
            </p:cNvPr>
            <p:cNvSpPr txBox="1"/>
            <p:nvPr/>
          </p:nvSpPr>
          <p:spPr>
            <a:xfrm>
              <a:off x="6176135" y="1079550"/>
              <a:ext cx="669471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i="1" dirty="0">
                  <a:latin typeface="+mn-lt"/>
                </a:rPr>
                <a:t>Publish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164717" y="2084284"/>
            <a:ext cx="677875" cy="941919"/>
            <a:chOff x="6164717" y="2084284"/>
            <a:chExt cx="677875" cy="941919"/>
          </a:xfrm>
        </p:grpSpPr>
        <p:cxnSp>
          <p:nvCxnSpPr>
            <p:cNvPr id="23" name="Connector: Elbow 22">
              <a:extLst>
                <a:ext uri="{FF2B5EF4-FFF2-40B4-BE49-F238E27FC236}">
                  <a16:creationId xmlns="" xmlns:a16="http://schemas.microsoft.com/office/drawing/2014/main" id="{014DFE1C-533A-4A7E-ACCE-22EBB58DADF4}"/>
                </a:ext>
              </a:extLst>
            </p:cNvPr>
            <p:cNvCxnSpPr>
              <a:cxnSpLocks/>
              <a:stCxn id="14" idx="6"/>
              <a:endCxn id="20" idx="1"/>
            </p:cNvCxnSpPr>
            <p:nvPr/>
          </p:nvCxnSpPr>
          <p:spPr>
            <a:xfrm>
              <a:off x="6164717" y="2084284"/>
              <a:ext cx="677875" cy="717737"/>
            </a:xfrm>
            <a:prstGeom prst="bentConnector3">
              <a:avLst/>
            </a:prstGeom>
            <a:ln w="57150">
              <a:solidFill>
                <a:srgbClr val="3082C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BF375818-4E59-4CA6-899A-4B39FDE862E7}"/>
                </a:ext>
              </a:extLst>
            </p:cNvPr>
            <p:cNvSpPr txBox="1"/>
            <p:nvPr/>
          </p:nvSpPr>
          <p:spPr>
            <a:xfrm>
              <a:off x="6164717" y="2833201"/>
              <a:ext cx="669471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i="1" dirty="0">
                  <a:latin typeface="+mn-lt"/>
                </a:rPr>
                <a:t>Publish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97645" y="1518674"/>
            <a:ext cx="1758462" cy="796463"/>
            <a:chOff x="897645" y="1518674"/>
            <a:chExt cx="1758462" cy="796463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="" xmlns:a16="http://schemas.microsoft.com/office/drawing/2014/main" id="{1D3CC920-12CF-4548-87C1-4F7F4F71349E}"/>
                </a:ext>
              </a:extLst>
            </p:cNvPr>
            <p:cNvSpPr/>
            <p:nvPr/>
          </p:nvSpPr>
          <p:spPr>
            <a:xfrm>
              <a:off x="897645" y="1742437"/>
              <a:ext cx="1649395" cy="572700"/>
            </a:xfrm>
            <a:prstGeom prst="roundRect">
              <a:avLst/>
            </a:prstGeom>
            <a:solidFill>
              <a:srgbClr val="FFC000"/>
            </a:solidFill>
            <a:ln w="38100">
              <a:solidFill>
                <a:srgbClr val="385D8A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Vehicle command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F230FF98-38FA-431C-BCC2-44AB65B75D16}"/>
                </a:ext>
              </a:extLst>
            </p:cNvPr>
            <p:cNvSpPr txBox="1"/>
            <p:nvPr/>
          </p:nvSpPr>
          <p:spPr>
            <a:xfrm>
              <a:off x="1108644" y="1518674"/>
              <a:ext cx="1547463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i="1" dirty="0">
                  <a:latin typeface="+mn-lt"/>
                </a:rPr>
                <a:t>/</a:t>
              </a:r>
              <a:r>
                <a:rPr lang="en-US" sz="1200" i="1" dirty="0" err="1">
                  <a:latin typeface="+mn-lt"/>
                </a:rPr>
                <a:t>vehicle_cmd</a:t>
              </a:r>
              <a:endParaRPr lang="en-US" sz="1200" i="1" dirty="0">
                <a:latin typeface="+mn-l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890388" y="2948671"/>
            <a:ext cx="2021625" cy="904319"/>
            <a:chOff x="3890388" y="2948671"/>
            <a:chExt cx="2021625" cy="904319"/>
          </a:xfrm>
        </p:grpSpPr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DD3FF5BA-129E-4F37-8370-BEF3A46CC9C0}"/>
                </a:ext>
              </a:extLst>
            </p:cNvPr>
            <p:cNvSpPr/>
            <p:nvPr/>
          </p:nvSpPr>
          <p:spPr>
            <a:xfrm>
              <a:off x="3890388" y="2948671"/>
              <a:ext cx="1769176" cy="706416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385D8A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b="1" dirty="0">
                  <a:solidFill>
                    <a:schemeClr val="tx1"/>
                  </a:solidFill>
                </a:rPr>
                <a:t>Keyboard Control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F13DD557-E97D-4DF1-9F74-6F7F636EBFA7}"/>
                </a:ext>
              </a:extLst>
            </p:cNvPr>
            <p:cNvSpPr txBox="1"/>
            <p:nvPr/>
          </p:nvSpPr>
          <p:spPr>
            <a:xfrm>
              <a:off x="4364550" y="3676082"/>
              <a:ext cx="1547463" cy="1769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100" i="1" dirty="0">
                  <a:latin typeface="+mn-lt"/>
                </a:rPr>
                <a:t>From Simulink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2692704" y="2141688"/>
            <a:ext cx="1142217" cy="1133173"/>
            <a:chOff x="2692704" y="2141688"/>
            <a:chExt cx="1142217" cy="1133173"/>
          </a:xfrm>
        </p:grpSpPr>
        <p:cxnSp>
          <p:nvCxnSpPr>
            <p:cNvPr id="31" name="Connector: Elbow 30">
              <a:extLst>
                <a:ext uri="{FF2B5EF4-FFF2-40B4-BE49-F238E27FC236}">
                  <a16:creationId xmlns="" xmlns:a16="http://schemas.microsoft.com/office/drawing/2014/main" id="{28CD0ECF-5B91-4C62-986D-19A74E4E464F}"/>
                </a:ext>
              </a:extLst>
            </p:cNvPr>
            <p:cNvCxnSpPr/>
            <p:nvPr/>
          </p:nvCxnSpPr>
          <p:spPr>
            <a:xfrm flipH="1" flipV="1">
              <a:off x="2692704" y="2141688"/>
              <a:ext cx="1142217" cy="1133173"/>
            </a:xfrm>
            <a:prstGeom prst="bentConnector3">
              <a:avLst>
                <a:gd name="adj1" fmla="val 28908"/>
              </a:avLst>
            </a:prstGeom>
            <a:ln w="57150">
              <a:solidFill>
                <a:srgbClr val="3082C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46FDF975-D2D4-41D0-A4AF-ED198CF52488}"/>
                </a:ext>
              </a:extLst>
            </p:cNvPr>
            <p:cNvSpPr txBox="1"/>
            <p:nvPr/>
          </p:nvSpPr>
          <p:spPr>
            <a:xfrm>
              <a:off x="2903471" y="2164647"/>
              <a:ext cx="669471" cy="1930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200" i="1" dirty="0">
                  <a:latin typeface="+mn-lt"/>
                </a:rPr>
                <a:t>Publish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42580" y="3088372"/>
            <a:ext cx="7010125" cy="1796179"/>
            <a:chOff x="642580" y="3088372"/>
            <a:chExt cx="7010125" cy="1796179"/>
          </a:xfrm>
        </p:grpSpPr>
        <p:grpSp>
          <p:nvGrpSpPr>
            <p:cNvPr id="66" name="Group 65"/>
            <p:cNvGrpSpPr/>
            <p:nvPr/>
          </p:nvGrpSpPr>
          <p:grpSpPr>
            <a:xfrm>
              <a:off x="5659564" y="3088372"/>
              <a:ext cx="1993141" cy="416224"/>
              <a:chOff x="5659564" y="3088372"/>
              <a:chExt cx="1993141" cy="416224"/>
            </a:xfrm>
          </p:grpSpPr>
          <p:cxnSp>
            <p:nvCxnSpPr>
              <p:cNvPr id="53" name="Connector: Elbow 30">
                <a:extLst>
                  <a:ext uri="{FF2B5EF4-FFF2-40B4-BE49-F238E27FC236}">
                    <a16:creationId xmlns="" xmlns:a16="http://schemas.microsoft.com/office/drawing/2014/main" id="{28CD0ECF-5B91-4C62-986D-19A74E4E464F}"/>
                  </a:ext>
                </a:extLst>
              </p:cNvPr>
              <p:cNvCxnSpPr>
                <a:stCxn id="20" idx="2"/>
                <a:endCxn id="10" idx="6"/>
              </p:cNvCxnSpPr>
              <p:nvPr/>
            </p:nvCxnSpPr>
            <p:spPr>
              <a:xfrm rot="5400000">
                <a:off x="6549381" y="2198555"/>
                <a:ext cx="213508" cy="1993141"/>
              </a:xfrm>
              <a:prstGeom prst="bentConnector2">
                <a:avLst/>
              </a:prstGeom>
              <a:ln w="57150">
                <a:solidFill>
                  <a:srgbClr val="3082C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="" xmlns:a16="http://schemas.microsoft.com/office/drawing/2014/main" id="{DCB562A4-5CF6-4723-A059-65DEDA2C164A}"/>
                  </a:ext>
                </a:extLst>
              </p:cNvPr>
              <p:cNvSpPr txBox="1"/>
              <p:nvPr/>
            </p:nvSpPr>
            <p:spPr>
              <a:xfrm>
                <a:off x="6295128" y="3311594"/>
                <a:ext cx="697050" cy="193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sz="1200" i="1" dirty="0">
                    <a:latin typeface="+mn-lt"/>
                  </a:rPr>
                  <a:t>Subscribe</a:t>
                </a:r>
              </a:p>
            </p:txBody>
          </p:sp>
        </p:grpSp>
        <p:sp>
          <p:nvSpPr>
            <p:cNvPr id="62" name="Google Shape;345;p63">
              <a:extLst>
                <a:ext uri="{FF2B5EF4-FFF2-40B4-BE49-F238E27FC236}">
                  <a16:creationId xmlns="" xmlns:a16="http://schemas.microsoft.com/office/drawing/2014/main" id="{70F3535F-03B9-44C7-BEEC-BBD682DDD104}"/>
                </a:ext>
              </a:extLst>
            </p:cNvPr>
            <p:cNvSpPr txBox="1"/>
            <p:nvPr/>
          </p:nvSpPr>
          <p:spPr>
            <a:xfrm>
              <a:off x="642580" y="3780686"/>
              <a:ext cx="3136874" cy="1103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33350"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</a:pPr>
              <a:r>
                <a:rPr lang="en-US" sz="1200" b="1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Velocity control</a:t>
              </a:r>
            </a:p>
            <a:p>
              <a:pPr marL="419100" lvl="0" indent="-285750" algn="just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Set a threshold value</a:t>
              </a:r>
            </a:p>
            <a:p>
              <a:pPr marL="419100" lvl="0" indent="-285750" algn="just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Subscribe for current vehicle velocity</a:t>
              </a:r>
            </a:p>
            <a:p>
              <a:pPr marL="419100" lvl="0" indent="-285750" algn="just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Prevent the velocity from exceeding the threshold value</a:t>
              </a:r>
            </a:p>
            <a:p>
              <a:pPr marL="133350"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</a:pPr>
              <a:endParaRPr lang="en-U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04800" marR="0" lvl="0" indent="-17145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 pitchFamily="34" charset="0"/>
                <a:buChar char="•"/>
              </a:pPr>
              <a:endParaRPr lang="en-U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33350"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</a:pPr>
              <a:endParaRPr lang="en-US" sz="12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33350" marR="0" lvl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</a:pPr>
              <a:endParaRPr lang="en-US" sz="1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343;p63">
            <a:extLst>
              <a:ext uri="{FF2B5EF4-FFF2-40B4-BE49-F238E27FC236}">
                <a16:creationId xmlns="" xmlns:a16="http://schemas.microsoft.com/office/drawing/2014/main" id="{F8D11B94-A9D3-4E0C-ACCD-55FD9715FCF2}"/>
              </a:ext>
            </a:extLst>
          </p:cNvPr>
          <p:cNvSpPr txBox="1">
            <a:spLocks/>
          </p:cNvSpPr>
          <p:nvPr/>
        </p:nvSpPr>
        <p:spPr>
          <a:xfrm>
            <a:off x="201881" y="827337"/>
            <a:ext cx="8520600" cy="37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36000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de-DE" b="1" i="1" dirty="0" smtClean="0">
                <a:solidFill>
                  <a:srgbClr val="0070C0"/>
                </a:solidFill>
              </a:rPr>
              <a:t>How to develop a manual mode?</a:t>
            </a:r>
            <a:endParaRPr lang="tr-TR" b="1" i="1" dirty="0">
              <a:solidFill>
                <a:srgbClr val="0070C0"/>
              </a:solidFill>
            </a:endParaRPr>
          </a:p>
          <a:p>
            <a:pPr marL="640125" lvl="4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600" dirty="0">
              <a:solidFill>
                <a:schemeClr val="dk1"/>
              </a:solidFill>
            </a:endParaRPr>
          </a:p>
          <a:p>
            <a:pPr marL="286113" lvl="2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600" dirty="0">
              <a:solidFill>
                <a:schemeClr val="dk1"/>
              </a:solidFill>
            </a:endParaRPr>
          </a:p>
          <a:p>
            <a:pPr marL="286113" lvl="2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tr-TR" sz="1600" dirty="0">
              <a:solidFill>
                <a:schemeClr val="dk1"/>
              </a:solidFill>
            </a:endParaRPr>
          </a:p>
          <a:p>
            <a:pPr marL="285750" indent="-36000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endParaRPr lang="tr-TR" dirty="0">
              <a:solidFill>
                <a:schemeClr val="dk1"/>
              </a:solidFill>
            </a:endParaRPr>
          </a:p>
          <a:p>
            <a:pPr marL="646113" lvl="2" indent="-3600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b="1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</p:txBody>
      </p:sp>
      <p:pic>
        <p:nvPicPr>
          <p:cNvPr id="71" name="Google Shape;32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lide Number Placeholder 7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3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31226" y="4412974"/>
            <a:ext cx="1321904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1" name="Google Shape;342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en-US" dirty="0">
                <a:solidFill>
                  <a:schemeClr val="dk1"/>
                </a:solidFill>
              </a:rPr>
              <a:t>Lane Change with Obstacles – </a:t>
            </a:r>
            <a:r>
              <a:rPr lang="en-US" dirty="0" err="1">
                <a:solidFill>
                  <a:schemeClr val="dk1"/>
                </a:solidFill>
              </a:rPr>
              <a:t>Autoware</a:t>
            </a:r>
            <a:r>
              <a:rPr lang="en-US" dirty="0">
                <a:solidFill>
                  <a:schemeClr val="dk1"/>
                </a:solidFill>
              </a:rPr>
              <a:t> &amp; Simulink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311700" y="1064100"/>
            <a:ext cx="8520600" cy="1426314"/>
            <a:chOff x="311700" y="1064100"/>
            <a:chExt cx="8520600" cy="1426314"/>
          </a:xfrm>
        </p:grpSpPr>
        <p:sp>
          <p:nvSpPr>
            <p:cNvPr id="12" name="Google Shape;343;p63"/>
            <p:cNvSpPr txBox="1">
              <a:spLocks/>
            </p:cNvSpPr>
            <p:nvPr/>
          </p:nvSpPr>
          <p:spPr>
            <a:xfrm>
              <a:off x="311700" y="1064100"/>
              <a:ext cx="8520600" cy="1426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algn="l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76213" indent="-176213" algn="l" rtl="0" eaLnBrk="1" fontAlgn="base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0363" indent="-184150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38163" indent="-177800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4375" indent="-176213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buChar char="-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Char char="•"/>
              </a:pPr>
              <a:r>
                <a:rPr lang="tr-TR" kern="0" dirty="0">
                  <a:solidFill>
                    <a:srgbClr val="000000"/>
                  </a:solidFill>
                  <a:cs typeface="Arial"/>
                  <a:sym typeface="Arial"/>
                </a:rPr>
                <a:t>MATLAB / Simulink &amp; Autoware 1.8.0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Char char="•"/>
              </a:pPr>
              <a:endParaRPr lang="tr-TR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Char char="•"/>
              </a:pPr>
              <a:r>
                <a:rPr lang="tr-TR" kern="0" dirty="0">
                  <a:solidFill>
                    <a:srgbClr val="000000"/>
                  </a:solidFill>
                  <a:cs typeface="Arial"/>
                  <a:sym typeface="Arial"/>
                </a:rPr>
                <a:t>All modules       Sensing – Computing – Actuation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Char char="•"/>
              </a:pPr>
              <a:endParaRPr lang="tr-TR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Char char="•"/>
              </a:pPr>
              <a:r>
                <a:rPr lang="tr-TR" kern="0" dirty="0">
                  <a:solidFill>
                    <a:srgbClr val="000000"/>
                  </a:solidFill>
                  <a:cs typeface="Arial"/>
                  <a:sym typeface="Arial"/>
                </a:rPr>
                <a:t>Extended co-simulation capabilities between MATLAB &amp; Autoware</a:t>
              </a: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Char char="•"/>
              </a:pPr>
              <a:endParaRPr lang="tr-TR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Char char="•"/>
              </a:pPr>
              <a:endParaRPr lang="tr-TR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Char char="•"/>
              </a:pPr>
              <a:endParaRPr lang="tr-TR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marL="285750" indent="-285750">
                <a:spcBef>
                  <a:spcPts val="0"/>
                </a:spcBef>
                <a:spcAft>
                  <a:spcPts val="0"/>
                </a:spcAft>
                <a:buSzPts val="1800"/>
                <a:buFont typeface="Arial"/>
                <a:buChar char="•"/>
              </a:pPr>
              <a:endParaRPr lang="tr-TR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 lvl="3" indent="0">
                <a:spcBef>
                  <a:spcPts val="0"/>
                </a:spcBef>
                <a:spcAft>
                  <a:spcPts val="0"/>
                </a:spcAft>
                <a:buSzPts val="1800"/>
                <a:buNone/>
              </a:pPr>
              <a:endParaRPr lang="tr-TR" kern="0" dirty="0">
                <a:solidFill>
                  <a:srgbClr val="000000"/>
                </a:solidFill>
                <a:cs typeface="Arial"/>
                <a:sym typeface="Arial"/>
              </a:endParaRPr>
            </a:p>
            <a:p>
              <a:pPr>
                <a:spcBef>
                  <a:spcPts val="0"/>
                </a:spcBef>
                <a:spcAft>
                  <a:spcPts val="0"/>
                </a:spcAft>
                <a:buSzPts val="1800"/>
              </a:pPr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="" xmlns:a16="http://schemas.microsoft.com/office/drawing/2014/main" id="{B052C6AE-BE83-44A2-8556-F05BB80716B8}"/>
                </a:ext>
              </a:extLst>
            </p:cNvPr>
            <p:cNvSpPr/>
            <p:nvPr/>
          </p:nvSpPr>
          <p:spPr>
            <a:xfrm>
              <a:off x="1831394" y="1661121"/>
              <a:ext cx="203200" cy="22550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tr-TR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65569" y="2670313"/>
            <a:ext cx="8552638" cy="1982803"/>
            <a:chOff x="365569" y="2670312"/>
            <a:chExt cx="8552638" cy="2270902"/>
          </a:xfrm>
        </p:grpSpPr>
        <p:sp>
          <p:nvSpPr>
            <p:cNvPr id="13" name="Rounded Rectangle 38">
              <a:extLst>
                <a:ext uri="{FF2B5EF4-FFF2-40B4-BE49-F238E27FC236}">
                  <a16:creationId xmlns="" xmlns:a16="http://schemas.microsoft.com/office/drawing/2014/main" id="{A36B0B9A-78E5-4041-9B0F-DD88B1E688A5}"/>
                </a:ext>
              </a:extLst>
            </p:cNvPr>
            <p:cNvSpPr/>
            <p:nvPr/>
          </p:nvSpPr>
          <p:spPr>
            <a:xfrm>
              <a:off x="3616657" y="2679608"/>
              <a:ext cx="2011680" cy="594360"/>
            </a:xfrm>
            <a:prstGeom prst="roundRect">
              <a:avLst/>
            </a:prstGeom>
            <a:solidFill>
              <a:srgbClr val="FFC000"/>
            </a:solidFill>
            <a:ln w="57150" cap="flat" cmpd="sng" algn="ctr">
              <a:solidFill>
                <a:srgbClr val="0070C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r>
                <a:rPr kumimoji="0" lang="tr-T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Calibri"/>
                  <a:cs typeface="Calibri"/>
                  <a:sym typeface="Calibri"/>
                </a:rPr>
                <a:t>MODULES 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93;p66">
              <a:extLst>
                <a:ext uri="{FF2B5EF4-FFF2-40B4-BE49-F238E27FC236}">
                  <a16:creationId xmlns="" xmlns:a16="http://schemas.microsoft.com/office/drawing/2014/main" id="{0922F5F0-5159-4268-A046-2DAD56A80F74}"/>
                </a:ext>
              </a:extLst>
            </p:cNvPr>
            <p:cNvSpPr/>
            <p:nvPr/>
          </p:nvSpPr>
          <p:spPr>
            <a:xfrm>
              <a:off x="2743865" y="2772300"/>
              <a:ext cx="590074" cy="39038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79646">
                <a:lumMod val="60000"/>
                <a:lumOff val="40000"/>
              </a:srgbClr>
            </a:solidFill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93;p66">
              <a:extLst>
                <a:ext uri="{FF2B5EF4-FFF2-40B4-BE49-F238E27FC236}">
                  <a16:creationId xmlns="" xmlns:a16="http://schemas.microsoft.com/office/drawing/2014/main" id="{B7627CE8-C09D-4D3E-98FD-BB726111C3EC}"/>
                </a:ext>
              </a:extLst>
            </p:cNvPr>
            <p:cNvSpPr/>
            <p:nvPr/>
          </p:nvSpPr>
          <p:spPr>
            <a:xfrm rot="10800000">
              <a:off x="5911054" y="2781596"/>
              <a:ext cx="590074" cy="390384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F79646">
                <a:lumMod val="60000"/>
                <a:lumOff val="40000"/>
              </a:srgbClr>
            </a:solidFill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96;p66">
              <a:extLst>
                <a:ext uri="{FF2B5EF4-FFF2-40B4-BE49-F238E27FC236}">
                  <a16:creationId xmlns="" xmlns:a16="http://schemas.microsoft.com/office/drawing/2014/main" id="{AE342C32-E0E9-4400-9D33-D893FED4981F}"/>
                </a:ext>
              </a:extLst>
            </p:cNvPr>
            <p:cNvSpPr/>
            <p:nvPr/>
          </p:nvSpPr>
          <p:spPr>
            <a:xfrm>
              <a:off x="4455306" y="3438000"/>
              <a:ext cx="393192" cy="33995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79646">
                <a:lumMod val="60000"/>
                <a:lumOff val="40000"/>
              </a:srgbClr>
            </a:solidFill>
            <a:ln w="254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Rounded Rectangle 34">
              <a:extLst>
                <a:ext uri="{FF2B5EF4-FFF2-40B4-BE49-F238E27FC236}">
                  <a16:creationId xmlns="" xmlns:a16="http://schemas.microsoft.com/office/drawing/2014/main" id="{E33D9FD9-6D3B-4EBE-A1FE-6066C4350937}"/>
                </a:ext>
              </a:extLst>
            </p:cNvPr>
            <p:cNvSpPr/>
            <p:nvPr/>
          </p:nvSpPr>
          <p:spPr>
            <a:xfrm>
              <a:off x="6783846" y="2670312"/>
              <a:ext cx="2011680" cy="594360"/>
            </a:xfrm>
            <a:prstGeom prst="roundRect">
              <a:avLst/>
            </a:prstGeom>
            <a:solidFill>
              <a:srgbClr val="FFC000"/>
            </a:solidFill>
            <a:ln w="57150" cap="flat" cmpd="sng" algn="ctr">
              <a:solidFill>
                <a:srgbClr val="FF00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tr-T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SIMULINK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Rounded Rectangle 34">
              <a:extLst>
                <a:ext uri="{FF2B5EF4-FFF2-40B4-BE49-F238E27FC236}">
                  <a16:creationId xmlns="" xmlns:a16="http://schemas.microsoft.com/office/drawing/2014/main" id="{5ED69F0D-F748-4ED4-B6FF-C3460BD89435}"/>
                </a:ext>
              </a:extLst>
            </p:cNvPr>
            <p:cNvSpPr/>
            <p:nvPr/>
          </p:nvSpPr>
          <p:spPr>
            <a:xfrm>
              <a:off x="449468" y="2690629"/>
              <a:ext cx="2011680" cy="594360"/>
            </a:xfrm>
            <a:prstGeom prst="roundRect">
              <a:avLst/>
            </a:prstGeom>
            <a:solidFill>
              <a:srgbClr val="FFC000"/>
            </a:solidFill>
            <a:ln w="57150" cap="flat" cmpd="sng" algn="ctr">
              <a:solidFill>
                <a:srgbClr val="FF00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tr-T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AUTOWARE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Rounded Rectangle 34">
              <a:extLst>
                <a:ext uri="{FF2B5EF4-FFF2-40B4-BE49-F238E27FC236}">
                  <a16:creationId xmlns="" xmlns:a16="http://schemas.microsoft.com/office/drawing/2014/main" id="{6539BC0B-D711-41B8-8242-3427D9A1A8C9}"/>
                </a:ext>
              </a:extLst>
            </p:cNvPr>
            <p:cNvSpPr/>
            <p:nvPr/>
          </p:nvSpPr>
          <p:spPr>
            <a:xfrm>
              <a:off x="3562164" y="3886016"/>
              <a:ext cx="2011680" cy="594360"/>
            </a:xfrm>
            <a:prstGeom prst="roundRect">
              <a:avLst/>
            </a:prstGeom>
            <a:solidFill>
              <a:srgbClr val="FFC000"/>
            </a:solidFill>
            <a:ln w="57150" cap="flat" cmpd="sng" algn="ctr">
              <a:solidFill>
                <a:srgbClr val="FF00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tr-TR" sz="1400" b="1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MATLAB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92;p66">
              <a:extLst>
                <a:ext uri="{FF2B5EF4-FFF2-40B4-BE49-F238E27FC236}">
                  <a16:creationId xmlns="" xmlns:a16="http://schemas.microsoft.com/office/drawing/2014/main" id="{7515CC0F-61BE-4971-86D9-6D0C5EFE28A8}"/>
                </a:ext>
              </a:extLst>
            </p:cNvPr>
            <p:cNvSpPr txBox="1"/>
            <p:nvPr/>
          </p:nvSpPr>
          <p:spPr>
            <a:xfrm>
              <a:off x="3562164" y="4595559"/>
              <a:ext cx="2179477" cy="3456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ingdings" panose="05000000000000000000" pitchFamily="2" charset="2"/>
                <a:buChar char="v"/>
              </a:pPr>
              <a:r>
                <a:rPr lang="de-DE" sz="1200" kern="0" dirty="0" smtClea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Waypoint Follower</a:t>
              </a:r>
              <a:endParaRPr lang="tr-T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392;p66">
              <a:extLst>
                <a:ext uri="{FF2B5EF4-FFF2-40B4-BE49-F238E27FC236}">
                  <a16:creationId xmlns="" xmlns:a16="http://schemas.microsoft.com/office/drawing/2014/main" id="{4301A93F-E790-440C-A3DD-3393B6AF5810}"/>
                </a:ext>
              </a:extLst>
            </p:cNvPr>
            <p:cNvSpPr txBox="1"/>
            <p:nvPr/>
          </p:nvSpPr>
          <p:spPr>
            <a:xfrm>
              <a:off x="365569" y="3360785"/>
              <a:ext cx="2179477" cy="784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ingdings" panose="05000000000000000000" pitchFamily="2" charset="2"/>
                <a:buChar char="v"/>
              </a:pPr>
              <a:r>
                <a:rPr lang="de-DE" sz="1200" kern="0" dirty="0" smtClea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Global Path Planner</a:t>
              </a:r>
              <a:endParaRPr lang="tr-T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ingdings" panose="05000000000000000000" pitchFamily="2" charset="2"/>
                <a:buChar char="v"/>
              </a:pPr>
              <a:endParaRPr lang="tr-T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ingdings" panose="05000000000000000000" pitchFamily="2" charset="2"/>
                <a:buChar char="v"/>
              </a:pPr>
              <a:r>
                <a:rPr lang="de-DE" sz="1200" kern="0" dirty="0" smtClea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Vehicle Command</a:t>
              </a:r>
              <a:endParaRPr lang="tr-T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ingdings" panose="05000000000000000000" pitchFamily="2" charset="2"/>
                <a:buChar char="v"/>
              </a:pPr>
              <a:endParaRPr lang="tr-T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ingdings" panose="05000000000000000000" pitchFamily="2" charset="2"/>
                <a:buChar char="v"/>
              </a:pPr>
              <a:r>
                <a:rPr lang="tr-TR" sz="1200" kern="0" dirty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Lane </a:t>
              </a:r>
              <a:r>
                <a:rPr lang="de-DE" sz="1200" kern="0" dirty="0" smtClea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Change</a:t>
              </a:r>
              <a:endParaRPr lang="tr-T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</a:pPr>
              <a:endParaRPr lang="tr-T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392;p66">
              <a:extLst>
                <a:ext uri="{FF2B5EF4-FFF2-40B4-BE49-F238E27FC236}">
                  <a16:creationId xmlns="" xmlns:a16="http://schemas.microsoft.com/office/drawing/2014/main" id="{476420D9-32CF-4F33-A65B-711F88C6871A}"/>
                </a:ext>
              </a:extLst>
            </p:cNvPr>
            <p:cNvSpPr txBox="1"/>
            <p:nvPr/>
          </p:nvSpPr>
          <p:spPr>
            <a:xfrm>
              <a:off x="6738730" y="3346258"/>
              <a:ext cx="2179477" cy="7848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ingdings" panose="05000000000000000000" pitchFamily="2" charset="2"/>
                <a:buChar char="v"/>
              </a:pPr>
              <a:r>
                <a:rPr lang="de-DE" sz="1200" kern="0" dirty="0" smtClea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Vehicle Velocity &amp; Position</a:t>
              </a:r>
              <a:endParaRPr lang="tr-T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ingdings" panose="05000000000000000000" pitchFamily="2" charset="2"/>
                <a:buChar char="v"/>
              </a:pPr>
              <a:endParaRPr lang="tr-T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ingdings" panose="05000000000000000000" pitchFamily="2" charset="2"/>
                <a:buChar char="v"/>
              </a:pPr>
              <a:r>
                <a:rPr lang="de-DE" sz="1200" kern="0" dirty="0" smtClea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Lateral Acceleration Limit</a:t>
              </a:r>
              <a:endParaRPr lang="tr-T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ingdings" panose="05000000000000000000" pitchFamily="2" charset="2"/>
                <a:buChar char="v"/>
              </a:pPr>
              <a:endParaRPr lang="tr-TR"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Wingdings" panose="05000000000000000000" pitchFamily="2" charset="2"/>
                <a:buChar char="v"/>
              </a:pPr>
              <a:r>
                <a:rPr lang="tr-TR" sz="1200" kern="0" dirty="0" smtClea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GNSS</a:t>
              </a:r>
              <a:endParaRPr sz="12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88A49CBD-2554-4B5F-A85E-8E639791AE54}"/>
              </a:ext>
            </a:extLst>
          </p:cNvPr>
          <p:cNvSpPr/>
          <p:nvPr/>
        </p:nvSpPr>
        <p:spPr>
          <a:xfrm>
            <a:off x="5824330" y="4412974"/>
            <a:ext cx="1828800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25" name="Google Shape;32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6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31226" y="4412974"/>
            <a:ext cx="1321904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pic>
        <p:nvPicPr>
          <p:cNvPr id="2" name="Proof of Concept_Co-simulation with a Simulink Model_Matlab_Autoware_CoSimulation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861" t="2932" r="2609"/>
          <a:stretch/>
        </p:blipFill>
        <p:spPr>
          <a:xfrm>
            <a:off x="900715" y="358140"/>
            <a:ext cx="6871536" cy="4054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0094ECC-3648-405D-BDD4-A291A66D2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465" y="4459422"/>
            <a:ext cx="1876425" cy="428625"/>
          </a:xfrm>
          <a:prstGeom prst="rect">
            <a:avLst/>
          </a:prstGeom>
        </p:spPr>
      </p:pic>
      <p:pic>
        <p:nvPicPr>
          <p:cNvPr id="7" name="Google Shape;328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02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6D18EEF-FBCC-4EAD-BE88-E6A4DEA19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21" y="4426360"/>
            <a:ext cx="1876425" cy="428625"/>
          </a:xfrm>
          <a:prstGeom prst="rect">
            <a:avLst/>
          </a:prstGeom>
        </p:spPr>
      </p:pic>
      <p:sp>
        <p:nvSpPr>
          <p:cNvPr id="7" name="Google Shape;343;p63">
            <a:extLst>
              <a:ext uri="{FF2B5EF4-FFF2-40B4-BE49-F238E27FC236}">
                <a16:creationId xmlns="" xmlns:a16="http://schemas.microsoft.com/office/drawing/2014/main" id="{F8D11B94-A9D3-4E0C-ACCD-55FD9715FCF2}"/>
              </a:ext>
            </a:extLst>
          </p:cNvPr>
          <p:cNvSpPr txBox="1">
            <a:spLocks/>
          </p:cNvSpPr>
          <p:nvPr/>
        </p:nvSpPr>
        <p:spPr>
          <a:xfrm>
            <a:off x="201881" y="827337"/>
            <a:ext cx="8520600" cy="37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36000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r>
              <a:rPr lang="tr-TR" b="1" i="1" dirty="0">
                <a:solidFill>
                  <a:srgbClr val="0070C0"/>
                </a:solidFill>
              </a:rPr>
              <a:t>Increased co-simulation potential between </a:t>
            </a:r>
            <a:r>
              <a:rPr lang="tr-TR" b="1" i="1" dirty="0" smtClean="0">
                <a:solidFill>
                  <a:srgbClr val="0070C0"/>
                </a:solidFill>
              </a:rPr>
              <a:t>MATLAB</a:t>
            </a:r>
            <a:r>
              <a:rPr lang="de-DE" b="1" i="1" dirty="0" smtClean="0">
                <a:solidFill>
                  <a:srgbClr val="0070C0"/>
                </a:solidFill>
              </a:rPr>
              <a:t> / Simulink</a:t>
            </a:r>
            <a:r>
              <a:rPr lang="tr-TR" b="1" i="1" dirty="0" smtClean="0">
                <a:solidFill>
                  <a:srgbClr val="0070C0"/>
                </a:solidFill>
              </a:rPr>
              <a:t> </a:t>
            </a:r>
            <a:r>
              <a:rPr lang="tr-TR" b="1" i="1" dirty="0">
                <a:solidFill>
                  <a:srgbClr val="0070C0"/>
                </a:solidFill>
              </a:rPr>
              <a:t>&amp; </a:t>
            </a:r>
            <a:r>
              <a:rPr lang="tr-TR" b="1" i="1" dirty="0" smtClean="0">
                <a:solidFill>
                  <a:srgbClr val="0070C0"/>
                </a:solidFill>
              </a:rPr>
              <a:t>Autoware:</a:t>
            </a:r>
            <a:endParaRPr lang="tr-TR" b="1" i="1" dirty="0">
              <a:solidFill>
                <a:srgbClr val="0070C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4687DA79-526E-497E-9FD3-250B91F71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grpSp>
        <p:nvGrpSpPr>
          <p:cNvPr id="48" name="Group 47"/>
          <p:cNvGrpSpPr/>
          <p:nvPr/>
        </p:nvGrpSpPr>
        <p:grpSpPr>
          <a:xfrm>
            <a:off x="231617" y="1873545"/>
            <a:ext cx="8686800" cy="731520"/>
            <a:chOff x="231617" y="1980553"/>
            <a:chExt cx="8686800" cy="731520"/>
          </a:xfrm>
        </p:grpSpPr>
        <p:sp>
          <p:nvSpPr>
            <p:cNvPr id="3" name="Rectangle 2"/>
            <p:cNvSpPr/>
            <p:nvPr/>
          </p:nvSpPr>
          <p:spPr>
            <a:xfrm>
              <a:off x="231617" y="1980553"/>
              <a:ext cx="8686800" cy="731520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 smtClean="0">
                  <a:solidFill>
                    <a:schemeClr val="dk1"/>
                  </a:solidFill>
                </a:rPr>
                <a:t> Automated/Scripted C</a:t>
              </a:r>
              <a:r>
                <a:rPr lang="tr-TR" sz="1600" dirty="0" smtClean="0">
                  <a:solidFill>
                    <a:schemeClr val="dk1"/>
                  </a:solidFill>
                </a:rPr>
                <a:t>o-</a:t>
              </a:r>
              <a:r>
                <a:rPr lang="en-US" sz="1600" dirty="0" smtClean="0">
                  <a:solidFill>
                    <a:schemeClr val="dk1"/>
                  </a:solidFill>
                </a:rPr>
                <a:t>S</a:t>
              </a:r>
              <a:r>
                <a:rPr lang="tr-TR" sz="1600" dirty="0" smtClean="0">
                  <a:solidFill>
                    <a:schemeClr val="dk1"/>
                  </a:solidFill>
                </a:rPr>
                <a:t>imulation</a:t>
              </a:r>
              <a:r>
                <a:rPr lang="de-DE" sz="1600" dirty="0" smtClean="0"/>
                <a:t> 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150465" y="2023576"/>
              <a:ext cx="3140603" cy="6537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 smtClean="0">
                  <a:solidFill>
                    <a:schemeClr val="dk1"/>
                  </a:solidFill>
                </a:rPr>
                <a:t>A </a:t>
              </a:r>
              <a:r>
                <a:rPr lang="de-DE" sz="1600" dirty="0">
                  <a:solidFill>
                    <a:schemeClr val="dk1"/>
                  </a:solidFill>
                </a:rPr>
                <a:t>user friendly </a:t>
              </a:r>
              <a:r>
                <a:rPr lang="tr-TR" sz="1600" dirty="0" smtClean="0">
                  <a:solidFill>
                    <a:schemeClr val="dk1"/>
                  </a:solidFill>
                </a:rPr>
                <a:t>experience</a:t>
              </a:r>
              <a:endParaRPr lang="en-US" sz="1600" dirty="0" smtClean="0">
                <a:solidFill>
                  <a:schemeClr val="dk1"/>
                </a:solidFill>
              </a:endParaRPr>
            </a:p>
            <a:p>
              <a:pPr>
                <a:lnSpc>
                  <a:spcPct val="114000"/>
                </a:lnSpc>
              </a:pPr>
              <a:r>
                <a:rPr lang="de-DE" sz="1600" dirty="0" smtClean="0">
                  <a:solidFill>
                    <a:schemeClr val="dk1"/>
                  </a:solidFill>
                </a:rPr>
                <a:t>Speed </a:t>
              </a:r>
              <a:r>
                <a:rPr lang="de-DE" sz="1600" dirty="0">
                  <a:solidFill>
                    <a:schemeClr val="dk1"/>
                  </a:solidFill>
                </a:rPr>
                <a:t>increased by a factor of </a:t>
              </a:r>
              <a:r>
                <a:rPr lang="de-DE" sz="1600" dirty="0" smtClean="0">
                  <a:solidFill>
                    <a:schemeClr val="dk1"/>
                  </a:solidFill>
                </a:rPr>
                <a:t>3</a:t>
              </a:r>
              <a:endParaRPr lang="de-DE" sz="1600" dirty="0">
                <a:solidFill>
                  <a:schemeClr val="dk1"/>
                </a:solidFill>
              </a:endParaRPr>
            </a:p>
          </p:txBody>
        </p:sp>
        <p:sp>
          <p:nvSpPr>
            <p:cNvPr id="41" name="Right Arrow 40"/>
            <p:cNvSpPr/>
            <p:nvPr/>
          </p:nvSpPr>
          <p:spPr>
            <a:xfrm>
              <a:off x="3798773" y="2106420"/>
              <a:ext cx="351692" cy="17692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 smtClean="0"/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3798773" y="2401121"/>
              <a:ext cx="351692" cy="17692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 smtClean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31617" y="3166536"/>
            <a:ext cx="8757140" cy="1152815"/>
            <a:chOff x="231617" y="3273544"/>
            <a:chExt cx="8757140" cy="1152815"/>
          </a:xfrm>
        </p:grpSpPr>
        <p:sp>
          <p:nvSpPr>
            <p:cNvPr id="33" name="Rectangle 32"/>
            <p:cNvSpPr/>
            <p:nvPr/>
          </p:nvSpPr>
          <p:spPr>
            <a:xfrm>
              <a:off x="231617" y="3273544"/>
              <a:ext cx="8686800" cy="1152815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de-DE" sz="1600" dirty="0" smtClean="0">
                  <a:solidFill>
                    <a:schemeClr val="dk1"/>
                  </a:solidFill>
                </a:rPr>
                <a:t> A </a:t>
              </a:r>
              <a:r>
                <a:rPr lang="de-DE" sz="1600" dirty="0">
                  <a:solidFill>
                    <a:schemeClr val="dk1"/>
                  </a:solidFill>
                </a:rPr>
                <a:t>comprehensive </a:t>
              </a:r>
              <a:r>
                <a:rPr lang="de-DE" sz="1600" dirty="0" smtClean="0">
                  <a:solidFill>
                    <a:schemeClr val="dk1"/>
                  </a:solidFill>
                </a:rPr>
                <a:t>documentation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4075" y="3642344"/>
              <a:ext cx="2930548" cy="598574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de-DE" sz="1600" b="1" dirty="0">
                  <a:solidFill>
                    <a:schemeClr val="tx1"/>
                  </a:solidFill>
                </a:rPr>
                <a:t>https://gitlab.lrz.de/ge73xoh/software-lab---</a:t>
              </a:r>
              <a:r>
                <a:rPr lang="de-DE" sz="1600" b="1" dirty="0" smtClean="0">
                  <a:solidFill>
                    <a:schemeClr val="tx1"/>
                  </a:solidFill>
                </a:rPr>
                <a:t>autoware.git</a:t>
              </a:r>
              <a:endParaRPr lang="de-DE" sz="16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50465" y="3467753"/>
              <a:ext cx="4838292" cy="653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 smtClean="0">
                  <a:solidFill>
                    <a:schemeClr val="dk1"/>
                  </a:solidFill>
                </a:rPr>
                <a:t>Guides </a:t>
              </a:r>
              <a:r>
                <a:rPr lang="de-DE" sz="1600" dirty="0">
                  <a:solidFill>
                    <a:schemeClr val="dk1"/>
                  </a:solidFill>
                </a:rPr>
                <a:t>user to run </a:t>
              </a:r>
              <a:r>
                <a:rPr lang="de-DE" sz="1600" dirty="0" smtClean="0">
                  <a:solidFill>
                    <a:schemeClr val="dk1"/>
                  </a:solidFill>
                </a:rPr>
                <a:t>other </a:t>
              </a:r>
              <a:r>
                <a:rPr lang="de-DE" sz="1600" dirty="0">
                  <a:solidFill>
                    <a:schemeClr val="dk1"/>
                  </a:solidFill>
                </a:rPr>
                <a:t>examples of </a:t>
              </a:r>
              <a:r>
                <a:rPr lang="de-DE" sz="1600" dirty="0" smtClean="0">
                  <a:solidFill>
                    <a:schemeClr val="dk1"/>
                  </a:solidFill>
                </a:rPr>
                <a:t>co-simulation</a:t>
              </a:r>
            </a:p>
            <a:p>
              <a:pPr>
                <a:lnSpc>
                  <a:spcPct val="114000"/>
                </a:lnSpc>
              </a:pPr>
              <a:r>
                <a:rPr lang="de-DE" sz="1600" dirty="0" smtClean="0">
                  <a:solidFill>
                    <a:schemeClr val="dk1"/>
                  </a:solidFill>
                </a:rPr>
                <a:t>Detailed </a:t>
              </a:r>
              <a:r>
                <a:rPr lang="de-DE" sz="1600" dirty="0">
                  <a:solidFill>
                    <a:schemeClr val="dk1"/>
                  </a:solidFill>
                </a:rPr>
                <a:t>assistance for installation of </a:t>
              </a:r>
              <a:r>
                <a:rPr lang="de-DE" sz="1600" dirty="0" smtClean="0">
                  <a:solidFill>
                    <a:schemeClr val="dk1"/>
                  </a:solidFill>
                </a:rPr>
                <a:t>softwares</a:t>
              </a:r>
              <a:endParaRPr lang="de-DE" sz="1600" dirty="0">
                <a:solidFill>
                  <a:schemeClr val="dk1"/>
                </a:solidFill>
              </a:endParaRPr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3798773" y="3558467"/>
              <a:ext cx="351692" cy="17692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 smtClean="0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3798773" y="3853168"/>
              <a:ext cx="351692" cy="17692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 smtClean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31617" y="2614579"/>
            <a:ext cx="8686800" cy="548640"/>
            <a:chOff x="231617" y="2721587"/>
            <a:chExt cx="8686800" cy="548640"/>
          </a:xfrm>
        </p:grpSpPr>
        <p:sp>
          <p:nvSpPr>
            <p:cNvPr id="20" name="Rectangle 19"/>
            <p:cNvSpPr/>
            <p:nvPr/>
          </p:nvSpPr>
          <p:spPr>
            <a:xfrm>
              <a:off x="231617" y="2721587"/>
              <a:ext cx="8686800" cy="548640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 smtClean="0">
                  <a:solidFill>
                    <a:schemeClr val="dk1"/>
                  </a:solidFill>
                </a:rPr>
                <a:t> Manually Controlling </a:t>
              </a:r>
              <a:r>
                <a:rPr lang="de-DE" sz="1600" dirty="0">
                  <a:solidFill>
                    <a:schemeClr val="dk1"/>
                  </a:solidFill>
                </a:rPr>
                <a:t>V</a:t>
              </a:r>
              <a:r>
                <a:rPr lang="de-DE" sz="1600" dirty="0" smtClean="0">
                  <a:solidFill>
                    <a:schemeClr val="dk1"/>
                  </a:solidFill>
                </a:rPr>
                <a:t>ehicle</a:t>
              </a:r>
              <a:endParaRPr lang="en-US" sz="16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50465" y="2821115"/>
              <a:ext cx="4000751" cy="349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 smtClean="0">
                  <a:solidFill>
                    <a:schemeClr val="dk1"/>
                  </a:solidFill>
                </a:rPr>
                <a:t>In </a:t>
              </a:r>
              <a:r>
                <a:rPr lang="de-DE" sz="1600" dirty="0">
                  <a:solidFill>
                    <a:schemeClr val="dk1"/>
                  </a:solidFill>
                </a:rPr>
                <a:t>case of failure of control </a:t>
              </a:r>
              <a:r>
                <a:rPr lang="de-DE" sz="1600" dirty="0" smtClean="0">
                  <a:solidFill>
                    <a:schemeClr val="dk1"/>
                  </a:solidFill>
                </a:rPr>
                <a:t>algorithms</a:t>
              </a:r>
              <a:endParaRPr lang="de-DE" sz="1600" dirty="0">
                <a:solidFill>
                  <a:schemeClr val="dk1"/>
                </a:solidFill>
              </a:endParaRPr>
            </a:p>
          </p:txBody>
        </p:sp>
        <p:sp>
          <p:nvSpPr>
            <p:cNvPr id="45" name="Right Arrow 44"/>
            <p:cNvSpPr/>
            <p:nvPr/>
          </p:nvSpPr>
          <p:spPr>
            <a:xfrm>
              <a:off x="3798773" y="2907443"/>
              <a:ext cx="351692" cy="17692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 smtClean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31617" y="1312506"/>
            <a:ext cx="8686800" cy="584775"/>
            <a:chOff x="231617" y="1419514"/>
            <a:chExt cx="8686800" cy="584775"/>
          </a:xfrm>
        </p:grpSpPr>
        <p:sp>
          <p:nvSpPr>
            <p:cNvPr id="32" name="Rectangle 31"/>
            <p:cNvSpPr/>
            <p:nvPr/>
          </p:nvSpPr>
          <p:spPr>
            <a:xfrm>
              <a:off x="231617" y="1427428"/>
              <a:ext cx="8686800" cy="548640"/>
            </a:xfrm>
            <a:prstGeom prst="rect">
              <a:avLst/>
            </a:prstGeom>
            <a:solidFill>
              <a:srgbClr val="FFC000"/>
            </a:solidFill>
            <a:ln w="57150"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4000"/>
                </a:lnSpc>
              </a:pPr>
              <a:r>
                <a:rPr lang="de-DE" sz="1600" dirty="0" smtClean="0">
                  <a:solidFill>
                    <a:schemeClr val="dk1"/>
                  </a:solidFill>
                </a:rPr>
                <a:t> Lane </a:t>
              </a:r>
              <a:r>
                <a:rPr lang="de-DE" sz="1600" dirty="0">
                  <a:solidFill>
                    <a:schemeClr val="dk1"/>
                  </a:solidFill>
                </a:rPr>
                <a:t>Change with Obstacle                                         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50465" y="1419514"/>
              <a:ext cx="45720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600" dirty="0" smtClean="0">
                  <a:solidFill>
                    <a:schemeClr val="dk1"/>
                  </a:solidFill>
                </a:rPr>
                <a:t>First </a:t>
              </a:r>
              <a:r>
                <a:rPr lang="de-DE" sz="1600" dirty="0">
                  <a:solidFill>
                    <a:schemeClr val="dk1"/>
                  </a:solidFill>
                </a:rPr>
                <a:t>co-simulation that imitates a </a:t>
              </a:r>
              <a:r>
                <a:rPr lang="de-DE" sz="1600" dirty="0" smtClean="0">
                  <a:solidFill>
                    <a:schemeClr val="dk1"/>
                  </a:solidFill>
                </a:rPr>
                <a:t>real-life driving </a:t>
              </a:r>
              <a:r>
                <a:rPr lang="de-DE" sz="1600" dirty="0">
                  <a:solidFill>
                    <a:schemeClr val="dk1"/>
                  </a:solidFill>
                </a:rPr>
                <a:t>scenario</a:t>
              </a:r>
              <a:endParaRPr lang="en-US" sz="1600" dirty="0"/>
            </a:p>
          </p:txBody>
        </p:sp>
        <p:sp>
          <p:nvSpPr>
            <p:cNvPr id="46" name="Right Arrow 45"/>
            <p:cNvSpPr/>
            <p:nvPr/>
          </p:nvSpPr>
          <p:spPr>
            <a:xfrm>
              <a:off x="3798773" y="1629509"/>
              <a:ext cx="351692" cy="17692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4709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E1FF24A4-BFDE-4B2E-BB3C-FF7EA3F37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	Autoware ToolBox. (n.d.). Retrieved June 06, 2019, from</a:t>
            </a:r>
          </a:p>
          <a:p>
            <a:r>
              <a:rPr lang="en-US" dirty="0"/>
              <a:t> </a:t>
            </a:r>
            <a:r>
              <a:rPr lang="en-US" u="sng" dirty="0">
                <a:hlinkClick r:id="rId2"/>
              </a:rPr>
              <a:t>https://github.com/CPFL/Autoware_Toolbox</a:t>
            </a:r>
            <a:endParaRPr lang="en-US" dirty="0"/>
          </a:p>
          <a:p>
            <a:r>
              <a:rPr lang="en-US" dirty="0"/>
              <a:t>	Autoware Foundation/Autoware. (n.d.). Retrieved June 06,2019, from</a:t>
            </a:r>
          </a:p>
          <a:p>
            <a:r>
              <a:rPr lang="en-US" dirty="0"/>
              <a:t>  </a:t>
            </a:r>
            <a:r>
              <a:rPr lang="en-US" u="sng" dirty="0">
                <a:hlinkClick r:id="rId3"/>
              </a:rPr>
              <a:t>https://github.com/autowarefoundation/autoware</a:t>
            </a:r>
            <a:endParaRPr lang="en-US" dirty="0"/>
          </a:p>
          <a:p>
            <a:r>
              <a:rPr lang="en-US" dirty="0"/>
              <a:t>	Kato, S., Tokunaga, S., Maruyama, Y., Maeda, S., Hirabayashi, M., Monrroy, A., . . . Azumi, T. (2018). Autoware on board: Enabling autonomous vehicles with embedded systems. Proc. of ICCPS 2018. 1-11. doi:10.1109/ICCPS.2018.00035</a:t>
            </a:r>
          </a:p>
          <a:p>
            <a:r>
              <a:rPr lang="en-US" dirty="0"/>
              <a:t>	MATLAB/Simulink sample code suite for Autoware. (n.d.). Retrieved May 13, 2019, from </a:t>
            </a:r>
            <a:r>
              <a:rPr lang="en-US" u="sng" dirty="0">
                <a:hlinkClick r:id="rId2"/>
              </a:rPr>
              <a:t>https://github.com/CPFL/Autoware_Toolbox</a:t>
            </a:r>
            <a:endParaRPr lang="en-US" dirty="0"/>
          </a:p>
          <a:p>
            <a:r>
              <a:rPr lang="en-US" dirty="0"/>
              <a:t>	Source Build. (2019, March 18). Retrieved from </a:t>
            </a:r>
            <a:r>
              <a:rPr lang="en-US" u="sng" dirty="0">
                <a:hlinkClick r:id="rId4"/>
              </a:rPr>
              <a:t>https://github.com/autowarefoundation/autoware/wiki/Source-Build</a:t>
            </a:r>
            <a:endParaRPr lang="en-US" dirty="0"/>
          </a:p>
          <a:p>
            <a:r>
              <a:rPr lang="en-US" dirty="0"/>
              <a:t>	Tokunaga, S., Horita, Y., Oda, Y., &amp; Azumi, T. (2019). IDF – Autoware: Integrated development framework for ROS-Based self-driving systems using MATLAB/Simulink.  ASD 2019. doi:</a:t>
            </a:r>
            <a:r>
              <a:rPr lang="en-US" u="sng" dirty="0">
                <a:hlinkClick r:id="rId5"/>
              </a:rPr>
              <a:t>10.4230/OASIcs.ASD.2019.3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80CD2CA-BC05-4441-AA32-D244C103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119650-D72D-4D5D-8362-9F16D6211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721" y="4426360"/>
            <a:ext cx="1876425" cy="428625"/>
          </a:xfrm>
          <a:prstGeom prst="rect">
            <a:avLst/>
          </a:prstGeom>
        </p:spPr>
      </p:pic>
      <p:pic>
        <p:nvPicPr>
          <p:cNvPr id="6" name="Google Shape;328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4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3119650-D72D-4D5D-8362-9F16D6211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721" y="4426360"/>
            <a:ext cx="1876425" cy="428625"/>
          </a:xfrm>
          <a:prstGeom prst="rect">
            <a:avLst/>
          </a:prstGeom>
        </p:spPr>
      </p:pic>
      <p:pic>
        <p:nvPicPr>
          <p:cNvPr id="6" name="Google Shape;32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172591"/>
            <a:ext cx="9144000" cy="514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3200" dirty="0" smtClean="0">
                <a:latin typeface="+mn-lt"/>
              </a:rPr>
              <a:t>Thank you for your attention</a:t>
            </a:r>
            <a:endParaRPr lang="en-US" sz="3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146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74026" y="4412974"/>
            <a:ext cx="1779104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24330" y="4412974"/>
            <a:ext cx="1828800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Google Shape;334;p62"/>
          <p:cNvSpPr txBox="1">
            <a:spLocks/>
          </p:cNvSpPr>
          <p:nvPr/>
        </p:nvSpPr>
        <p:spPr>
          <a:xfrm>
            <a:off x="311700" y="1080752"/>
            <a:ext cx="8520600" cy="2157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6830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</a:rPr>
              <a:t>Introduction</a:t>
            </a:r>
          </a:p>
          <a:p>
            <a:pPr marL="457200" indent="-36830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dk1"/>
                </a:solidFill>
              </a:rPr>
              <a:t>Functionalities of Autonomous Vehicle</a:t>
            </a:r>
          </a:p>
          <a:p>
            <a:pPr marL="457200" indent="-36830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dk1"/>
                </a:solidFill>
              </a:rPr>
              <a:t>Co-Simulation </a:t>
            </a:r>
            <a:r>
              <a:rPr lang="en-US" sz="1800" dirty="0">
                <a:solidFill>
                  <a:schemeClr val="dk1"/>
                </a:solidFill>
              </a:rPr>
              <a:t>of Autoware &amp; Simulink</a:t>
            </a:r>
            <a:endParaRPr lang="tr-TR" sz="1800" dirty="0">
              <a:solidFill>
                <a:schemeClr val="dk1"/>
              </a:solidFill>
            </a:endParaRPr>
          </a:p>
          <a:p>
            <a:pPr marL="457200" indent="-36830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</a:rPr>
              <a:t>Automated Script for Autoware Modules</a:t>
            </a:r>
          </a:p>
          <a:p>
            <a:pPr marL="457200" indent="-36830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</a:rPr>
              <a:t>Manual Control of the Vehicle </a:t>
            </a:r>
          </a:p>
          <a:p>
            <a:pPr marL="457200" indent="-36830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</a:rPr>
              <a:t>Co-Simulation of Autoware &amp; Simulink: Lane Change with Obstacles </a:t>
            </a:r>
          </a:p>
          <a:p>
            <a:pPr marL="457200" indent="-36830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SzPts val="22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</a:rPr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9259B03-A811-4DD4-9AB6-6D8C5856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Google Shape;32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117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31226" y="4412974"/>
            <a:ext cx="1321904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57825" y="4229100"/>
            <a:ext cx="1238250" cy="680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pic>
        <p:nvPicPr>
          <p:cNvPr id="2" name="Proof of Concept_Co-simulation with a Simulink Model_Matlab_Autoware_CoSimulation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2405" t="16639" r="3533" b="17332"/>
          <a:stretch/>
        </p:blipFill>
        <p:spPr>
          <a:xfrm>
            <a:off x="1533848" y="466725"/>
            <a:ext cx="5971852" cy="410279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118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31226" y="4412974"/>
            <a:ext cx="1321904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4330" y="4412974"/>
            <a:ext cx="1828800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Google Shape;343;p63"/>
          <p:cNvSpPr txBox="1">
            <a:spLocks/>
          </p:cNvSpPr>
          <p:nvPr/>
        </p:nvSpPr>
        <p:spPr>
          <a:xfrm>
            <a:off x="311700" y="1064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13" name="Google Shape;34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263" y="1280100"/>
            <a:ext cx="2968374" cy="27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45;p63"/>
          <p:cNvSpPr txBox="1"/>
          <p:nvPr/>
        </p:nvSpPr>
        <p:spPr>
          <a:xfrm>
            <a:off x="311700" y="1232430"/>
            <a:ext cx="5135624" cy="144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335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sz="1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US" sz="1600" b="1" i="1" u="none" strike="noStrike" cap="none" dirty="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Project Goals</a:t>
            </a:r>
          </a:p>
          <a:p>
            <a:pPr marL="13335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en-US"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Ø"/>
            </a:pPr>
            <a:r>
              <a:rPr lang="t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connect Autoware </a:t>
            </a:r>
            <a:r>
              <a:rPr lang="de-DE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tr" sz="1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t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MATLAB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t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Simulink using </a:t>
            </a:r>
            <a:r>
              <a:rPr lang="tr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Robotics 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Operating </a:t>
            </a:r>
            <a:r>
              <a:rPr lang="tr" sz="160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System </a:t>
            </a:r>
            <a:r>
              <a:rPr lang="t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co-simulation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910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Ø"/>
            </a:pPr>
            <a:r>
              <a:rPr lang="tr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develop an automated-driving co-simulation example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C78CACBF-535D-4AE8-B353-CEF6DAEA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BAC6CA6-761B-4542-8C92-3BBC2207C9F2}"/>
              </a:ext>
            </a:extLst>
          </p:cNvPr>
          <p:cNvGrpSpPr/>
          <p:nvPr/>
        </p:nvGrpSpPr>
        <p:grpSpPr>
          <a:xfrm>
            <a:off x="837318" y="3470819"/>
            <a:ext cx="2224426" cy="880502"/>
            <a:chOff x="6135472" y="3018941"/>
            <a:chExt cx="2224426" cy="880502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38B514C4-AC08-48FF-91BA-FD442FF60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5472" y="3018941"/>
              <a:ext cx="2224426" cy="880502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B45378A0-B98D-492D-B230-BD734501EAFC}"/>
                </a:ext>
              </a:extLst>
            </p:cNvPr>
            <p:cNvSpPr/>
            <p:nvPr/>
          </p:nvSpPr>
          <p:spPr>
            <a:xfrm>
              <a:off x="6135472" y="3089071"/>
              <a:ext cx="2127402" cy="776775"/>
            </a:xfrm>
            <a:prstGeom prst="rect">
              <a:avLst/>
            </a:prstGeom>
            <a:noFill/>
            <a:ln>
              <a:solidFill>
                <a:srgbClr val="3082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27007825-E43D-47FA-B7D9-2F175E80F4E4}"/>
              </a:ext>
            </a:extLst>
          </p:cNvPr>
          <p:cNvGrpSpPr/>
          <p:nvPr/>
        </p:nvGrpSpPr>
        <p:grpSpPr>
          <a:xfrm>
            <a:off x="3547510" y="3540949"/>
            <a:ext cx="1687235" cy="1044804"/>
            <a:chOff x="6552039" y="2220687"/>
            <a:chExt cx="1687235" cy="1044804"/>
          </a:xfrm>
        </p:grpSpPr>
        <p:pic>
          <p:nvPicPr>
            <p:cNvPr id="18" name="Google Shape;546;p74" descr="Robotic System Toolbox&#10;&#10;&#10;Description automatically generated">
              <a:extLst>
                <a:ext uri="{FF2B5EF4-FFF2-40B4-BE49-F238E27FC236}">
                  <a16:creationId xmlns="" xmlns:a16="http://schemas.microsoft.com/office/drawing/2014/main" id="{0375B949-B319-4F20-A9F9-F517507EDCC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52039" y="2220687"/>
              <a:ext cx="1687235" cy="76812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</p:pic>
        <p:sp>
          <p:nvSpPr>
            <p:cNvPr id="19" name="TextBox 15">
              <a:extLst>
                <a:ext uri="{FF2B5EF4-FFF2-40B4-BE49-F238E27FC236}">
                  <a16:creationId xmlns="" xmlns:a16="http://schemas.microsoft.com/office/drawing/2014/main" id="{01F92CA0-94A6-49B2-A14E-986D62794208}"/>
                </a:ext>
              </a:extLst>
            </p:cNvPr>
            <p:cNvSpPr txBox="1"/>
            <p:nvPr/>
          </p:nvSpPr>
          <p:spPr>
            <a:xfrm>
              <a:off x="6898293" y="3054984"/>
              <a:ext cx="994726" cy="21050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>
                <a:lnSpc>
                  <a:spcPct val="114000"/>
                </a:lnSpc>
              </a:pPr>
              <a:r>
                <a:rPr lang="tr-TR" sz="1200" b="1" dirty="0">
                  <a:latin typeface="+mn-lt"/>
                </a:rPr>
                <a:t>R</a:t>
              </a:r>
              <a:r>
                <a:rPr lang="en-US" sz="1200" b="1" dirty="0">
                  <a:latin typeface="+mn-lt"/>
                </a:rPr>
                <a:t>OS</a:t>
              </a:r>
              <a:r>
                <a:rPr lang="tr-TR" sz="1200" b="1" dirty="0">
                  <a:latin typeface="+mn-lt"/>
                </a:rPr>
                <a:t> Toolbox</a:t>
              </a:r>
            </a:p>
          </p:txBody>
        </p:sp>
      </p:grpSp>
      <p:pic>
        <p:nvPicPr>
          <p:cNvPr id="15" name="Google Shape;328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035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A5AF67E-FEEF-4379-9B7A-4485F1A39855}"/>
              </a:ext>
            </a:extLst>
          </p:cNvPr>
          <p:cNvGrpSpPr/>
          <p:nvPr/>
        </p:nvGrpSpPr>
        <p:grpSpPr>
          <a:xfrm>
            <a:off x="241429" y="1827776"/>
            <a:ext cx="1810612" cy="1137212"/>
            <a:chOff x="843023" y="2552527"/>
            <a:chExt cx="1789054" cy="1415700"/>
          </a:xfrm>
        </p:grpSpPr>
        <p:sp>
          <p:nvSpPr>
            <p:cNvPr id="5" name="Oval 4"/>
            <p:cNvSpPr/>
            <p:nvPr/>
          </p:nvSpPr>
          <p:spPr>
            <a:xfrm>
              <a:off x="843023" y="2955751"/>
              <a:ext cx="1789054" cy="1012476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0070C0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600" b="1" dirty="0">
                  <a:solidFill>
                    <a:schemeClr val="tx1"/>
                  </a:solidFill>
                </a:rPr>
                <a:t>CAMERA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39773" y="2552527"/>
              <a:ext cx="652574" cy="32024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i="1" dirty="0">
                  <a:latin typeface="+mn-lt"/>
                </a:rPr>
                <a:t>Node 1</a:t>
              </a:r>
            </a:p>
          </p:txBody>
        </p:sp>
      </p:grpSp>
      <p:sp>
        <p:nvSpPr>
          <p:cNvPr id="9" name="Oval 8"/>
          <p:cNvSpPr/>
          <p:nvPr/>
        </p:nvSpPr>
        <p:spPr>
          <a:xfrm>
            <a:off x="6462302" y="934183"/>
            <a:ext cx="2230292" cy="1044269"/>
          </a:xfrm>
          <a:prstGeom prst="ellipse">
            <a:avLst/>
          </a:prstGeom>
          <a:solidFill>
            <a:srgbClr val="FFC000"/>
          </a:solidFill>
          <a:ln w="57150">
            <a:solidFill>
              <a:srgbClr val="0065BD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b="1" dirty="0" smtClean="0">
                <a:solidFill>
                  <a:schemeClr val="tx1"/>
                </a:solidFill>
              </a:rPr>
              <a:t>OBSTACLE AVOIDANCE </a:t>
            </a:r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A2071E4D-38A2-4010-8DD1-48651C31210F}"/>
              </a:ext>
            </a:extLst>
          </p:cNvPr>
          <p:cNvGrpSpPr/>
          <p:nvPr/>
        </p:nvGrpSpPr>
        <p:grpSpPr>
          <a:xfrm>
            <a:off x="6525921" y="2820102"/>
            <a:ext cx="2371795" cy="1334123"/>
            <a:chOff x="3577546" y="2573240"/>
            <a:chExt cx="1992085" cy="1446509"/>
          </a:xfrm>
        </p:grpSpPr>
        <p:sp>
          <p:nvSpPr>
            <p:cNvPr id="6" name="Oval 5"/>
            <p:cNvSpPr/>
            <p:nvPr/>
          </p:nvSpPr>
          <p:spPr>
            <a:xfrm>
              <a:off x="3577546" y="2928609"/>
              <a:ext cx="1992085" cy="1091140"/>
            </a:xfrm>
            <a:prstGeom prst="ellipse">
              <a:avLst/>
            </a:prstGeom>
            <a:solidFill>
              <a:srgbClr val="FFC000"/>
            </a:solidFill>
            <a:ln w="57150">
              <a:solidFill>
                <a:srgbClr val="1E77C4"/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400" b="1" dirty="0" smtClean="0">
                  <a:solidFill>
                    <a:schemeClr val="tx1"/>
                  </a:solidFill>
                </a:rPr>
                <a:t> LANE CHANGE</a:t>
              </a:r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96235" y="2573240"/>
              <a:ext cx="554705" cy="2789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i="1" dirty="0">
                  <a:latin typeface="+mn-lt"/>
                </a:rPr>
                <a:t>Node 2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849E4803-1B29-4375-AD3B-ED46D72D158C}"/>
              </a:ext>
            </a:extLst>
          </p:cNvPr>
          <p:cNvGrpSpPr/>
          <p:nvPr/>
        </p:nvGrpSpPr>
        <p:grpSpPr>
          <a:xfrm>
            <a:off x="3732110" y="1961008"/>
            <a:ext cx="1543359" cy="891944"/>
            <a:chOff x="3841856" y="964503"/>
            <a:chExt cx="1463466" cy="1054725"/>
          </a:xfrm>
        </p:grpSpPr>
        <p:sp>
          <p:nvSpPr>
            <p:cNvPr id="7" name="Rounded Rectangle 6"/>
            <p:cNvSpPr/>
            <p:nvPr/>
          </p:nvSpPr>
          <p:spPr>
            <a:xfrm>
              <a:off x="3841856" y="1322505"/>
              <a:ext cx="1463466" cy="696723"/>
            </a:xfrm>
            <a:prstGeom prst="roundRect">
              <a:avLst/>
            </a:prstGeom>
            <a:solidFill>
              <a:srgbClr val="FFC000"/>
            </a:solidFill>
            <a:ln w="57150"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r>
                <a:rPr lang="en-US" sz="1600" b="1" dirty="0">
                  <a:solidFill>
                    <a:schemeClr val="tx1"/>
                  </a:solidFill>
                </a:rPr>
                <a:t>IMAGE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07669" y="964503"/>
              <a:ext cx="456372" cy="304198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i="1" dirty="0">
                  <a:latin typeface="+mn-lt"/>
                </a:rPr>
                <a:t>Topic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BFA48D9-DFEA-4DAF-943E-4969202E2DA3}"/>
              </a:ext>
            </a:extLst>
          </p:cNvPr>
          <p:cNvGrpSpPr/>
          <p:nvPr/>
        </p:nvGrpSpPr>
        <p:grpSpPr>
          <a:xfrm rot="1793061">
            <a:off x="2322006" y="2166197"/>
            <a:ext cx="1227064" cy="704949"/>
            <a:chOff x="2272687" y="2023061"/>
            <a:chExt cx="1304859" cy="774836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2272687" y="2023061"/>
              <a:ext cx="1304859" cy="77483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9766484">
              <a:off x="2461465" y="2128022"/>
              <a:ext cx="670055" cy="257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600" i="1" dirty="0">
                  <a:latin typeface="+mn-lt"/>
                </a:rPr>
                <a:t>Publish</a:t>
              </a:r>
            </a:p>
          </p:txBody>
        </p:sp>
      </p:grpSp>
      <p:sp>
        <p:nvSpPr>
          <p:cNvPr id="30" name="Content Placeholder 1">
            <a:extLst>
              <a:ext uri="{FF2B5EF4-FFF2-40B4-BE49-F238E27FC236}">
                <a16:creationId xmlns="" xmlns:a16="http://schemas.microsoft.com/office/drawing/2014/main" id="{5A977EC9-DF06-4A57-A094-75D41A23E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900001"/>
            <a:ext cx="1311255" cy="199300"/>
          </a:xfrm>
        </p:spPr>
        <p:txBody>
          <a:bodyPr/>
          <a:lstStyle/>
          <a:p>
            <a:r>
              <a:rPr lang="en-US" sz="1600" b="1" i="1" dirty="0">
                <a:solidFill>
                  <a:srgbClr val="0065BD"/>
                </a:solidFill>
              </a:rPr>
              <a:t>ROS Network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46AF459-5142-4EA7-B45B-4CA56512F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15" y="4456716"/>
            <a:ext cx="1885704" cy="436500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="" xmlns:a16="http://schemas.microsoft.com/office/drawing/2014/main" id="{05809FC2-1858-4066-B3D1-51EB199CA283}"/>
              </a:ext>
            </a:extLst>
          </p:cNvPr>
          <p:cNvCxnSpPr>
            <a:cxnSpLocks/>
          </p:cNvCxnSpPr>
          <p:nvPr/>
        </p:nvCxnSpPr>
        <p:spPr>
          <a:xfrm flipV="1">
            <a:off x="5343811" y="1418218"/>
            <a:ext cx="1071671" cy="1039563"/>
          </a:xfrm>
          <a:prstGeom prst="bentConnector3">
            <a:avLst>
              <a:gd name="adj1" fmla="val 53184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="" xmlns:a16="http://schemas.microsoft.com/office/drawing/2014/main" id="{D440DBED-1E9F-47B8-88CB-3CB507385304}"/>
              </a:ext>
            </a:extLst>
          </p:cNvPr>
          <p:cNvCxnSpPr>
            <a:cxnSpLocks/>
          </p:cNvCxnSpPr>
          <p:nvPr/>
        </p:nvCxnSpPr>
        <p:spPr>
          <a:xfrm>
            <a:off x="5339831" y="2653887"/>
            <a:ext cx="1160690" cy="997156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52F9327E-DAC3-4EF3-9218-2B42AC4B9B57}"/>
              </a:ext>
            </a:extLst>
          </p:cNvPr>
          <p:cNvSpPr txBox="1"/>
          <p:nvPr/>
        </p:nvSpPr>
        <p:spPr>
          <a:xfrm>
            <a:off x="5460585" y="1047419"/>
            <a:ext cx="9682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i="1" dirty="0"/>
              <a:t>Subscribe</a:t>
            </a:r>
            <a:r>
              <a:rPr lang="en-US" sz="1600" i="1" dirty="0">
                <a:latin typeface="+mn-lt"/>
              </a:rPr>
              <a:t>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DFBF9E22-0D09-4946-A40D-997CC1E7B89A}"/>
              </a:ext>
            </a:extLst>
          </p:cNvPr>
          <p:cNvSpPr txBox="1"/>
          <p:nvPr/>
        </p:nvSpPr>
        <p:spPr>
          <a:xfrm>
            <a:off x="5525898" y="3817243"/>
            <a:ext cx="96821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i="1" dirty="0"/>
              <a:t>Subscribe</a:t>
            </a:r>
            <a:r>
              <a:rPr lang="en-US" sz="1600" i="1" dirty="0">
                <a:latin typeface="+mn-lt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7F784A8-6BA5-4980-BCE5-63F26D60071E}"/>
              </a:ext>
            </a:extLst>
          </p:cNvPr>
          <p:cNvSpPr txBox="1"/>
          <p:nvPr/>
        </p:nvSpPr>
        <p:spPr>
          <a:xfrm>
            <a:off x="7247229" y="631692"/>
            <a:ext cx="66043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i="1" dirty="0">
                <a:latin typeface="+mn-lt"/>
              </a:rPr>
              <a:t>Node 3</a:t>
            </a:r>
          </a:p>
        </p:txBody>
      </p:sp>
      <p:pic>
        <p:nvPicPr>
          <p:cNvPr id="32" name="Google Shape;32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877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A36A61D3-C1F5-442A-B535-F5E4788F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Autoware Toolbox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21FE8F0-18AF-4289-8712-50DE56CD6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06" y="4440339"/>
            <a:ext cx="1876425" cy="4286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F59CCFF-8460-45B4-9661-38CF70478CE0}"/>
              </a:ext>
            </a:extLst>
          </p:cNvPr>
          <p:cNvSpPr txBox="1"/>
          <p:nvPr/>
        </p:nvSpPr>
        <p:spPr>
          <a:xfrm>
            <a:off x="319090" y="957030"/>
            <a:ext cx="538685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i="1" dirty="0">
                <a:solidFill>
                  <a:srgbClr val="0070C0"/>
                </a:solidFill>
                <a:latin typeface="+mn-lt"/>
              </a:rPr>
              <a:t>Functionalities of Autonomous Driving Systems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8EDFB24-885E-4803-A4EC-268A3F558DE9}"/>
              </a:ext>
            </a:extLst>
          </p:cNvPr>
          <p:cNvSpPr txBox="1"/>
          <p:nvPr/>
        </p:nvSpPr>
        <p:spPr>
          <a:xfrm>
            <a:off x="4428491" y="3702539"/>
            <a:ext cx="3810894" cy="225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400" i="1" dirty="0">
                <a:latin typeface="+mn-lt"/>
              </a:rPr>
              <a:t>An Open Loop </a:t>
            </a:r>
          </a:p>
        </p:txBody>
      </p:sp>
      <p:sp>
        <p:nvSpPr>
          <p:cNvPr id="17" name="Google Shape;366;p65">
            <a:extLst>
              <a:ext uri="{FF2B5EF4-FFF2-40B4-BE49-F238E27FC236}">
                <a16:creationId xmlns="" xmlns:a16="http://schemas.microsoft.com/office/drawing/2014/main" id="{BF59FE00-9463-4F79-A0FA-9C6F91985AF2}"/>
              </a:ext>
            </a:extLst>
          </p:cNvPr>
          <p:cNvSpPr/>
          <p:nvPr/>
        </p:nvSpPr>
        <p:spPr>
          <a:xfrm>
            <a:off x="3427972" y="1675082"/>
            <a:ext cx="304800" cy="276999"/>
          </a:xfrm>
          <a:prstGeom prst="chevron">
            <a:avLst>
              <a:gd name="adj" fmla="val 50000"/>
            </a:avLst>
          </a:prstGeom>
          <a:solidFill>
            <a:srgbClr val="F79646">
              <a:lumMod val="60000"/>
              <a:lumOff val="4000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Rounded Rectangle 29">
            <a:extLst>
              <a:ext uri="{FF2B5EF4-FFF2-40B4-BE49-F238E27FC236}">
                <a16:creationId xmlns="" xmlns:a16="http://schemas.microsoft.com/office/drawing/2014/main" id="{11865E3F-F985-448A-AF56-09087F253ED2}"/>
              </a:ext>
            </a:extLst>
          </p:cNvPr>
          <p:cNvSpPr/>
          <p:nvPr/>
        </p:nvSpPr>
        <p:spPr>
          <a:xfrm>
            <a:off x="1197749" y="1487060"/>
            <a:ext cx="2011680" cy="685800"/>
          </a:xfrm>
          <a:prstGeom prst="roundRect">
            <a:avLst/>
          </a:prstGeom>
          <a:solidFill>
            <a:srgbClr val="FFC000"/>
          </a:solidFill>
          <a:ln w="57150" cap="flat" cmpd="sng" algn="ctr">
            <a:solidFill>
              <a:srgbClr val="FF0000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Calibri"/>
                <a:cs typeface="Calibri"/>
                <a:sym typeface="Calibri"/>
              </a:rPr>
              <a:t>SENSING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Rounded Rectangle 30">
            <a:extLst>
              <a:ext uri="{FF2B5EF4-FFF2-40B4-BE49-F238E27FC236}">
                <a16:creationId xmlns="" xmlns:a16="http://schemas.microsoft.com/office/drawing/2014/main" id="{857D891D-237C-4E4C-AE66-A25366960A55}"/>
              </a:ext>
            </a:extLst>
          </p:cNvPr>
          <p:cNvSpPr/>
          <p:nvPr/>
        </p:nvSpPr>
        <p:spPr>
          <a:xfrm>
            <a:off x="3951315" y="1470682"/>
            <a:ext cx="2011680" cy="685800"/>
          </a:xfrm>
          <a:prstGeom prst="roundRect">
            <a:avLst/>
          </a:prstGeom>
          <a:solidFill>
            <a:srgbClr val="FFC000"/>
          </a:solidFill>
          <a:ln w="57150" cap="flat" cmpd="sng" algn="ctr">
            <a:solidFill>
              <a:srgbClr val="00B0F0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Calibri"/>
                <a:sym typeface="Calibri"/>
              </a:rPr>
              <a:t>COMPUTING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Rounded Rectangle 31">
            <a:extLst>
              <a:ext uri="{FF2B5EF4-FFF2-40B4-BE49-F238E27FC236}">
                <a16:creationId xmlns="" xmlns:a16="http://schemas.microsoft.com/office/drawing/2014/main" id="{BD293167-6482-4833-9757-F6806C2B6C11}"/>
              </a:ext>
            </a:extLst>
          </p:cNvPr>
          <p:cNvSpPr/>
          <p:nvPr/>
        </p:nvSpPr>
        <p:spPr>
          <a:xfrm>
            <a:off x="6816409" y="1470682"/>
            <a:ext cx="2011680" cy="685800"/>
          </a:xfrm>
          <a:prstGeom prst="roundRect">
            <a:avLst/>
          </a:prstGeom>
          <a:solidFill>
            <a:srgbClr val="FFC000"/>
          </a:solidFill>
          <a:ln w="57150" cap="flat" cmpd="sng" algn="ctr">
            <a:solidFill>
              <a:srgbClr val="00B050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Calibri"/>
                <a:sym typeface="Calibri"/>
              </a:rPr>
              <a:t>ACTUATING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366;p65">
            <a:extLst>
              <a:ext uri="{FF2B5EF4-FFF2-40B4-BE49-F238E27FC236}">
                <a16:creationId xmlns="" xmlns:a16="http://schemas.microsoft.com/office/drawing/2014/main" id="{1F4CB094-0C1A-4575-8CBB-A56FA625DF1C}"/>
              </a:ext>
            </a:extLst>
          </p:cNvPr>
          <p:cNvSpPr/>
          <p:nvPr/>
        </p:nvSpPr>
        <p:spPr>
          <a:xfrm>
            <a:off x="6181538" y="1675081"/>
            <a:ext cx="304800" cy="276999"/>
          </a:xfrm>
          <a:prstGeom prst="chevron">
            <a:avLst>
              <a:gd name="adj" fmla="val 50000"/>
            </a:avLst>
          </a:prstGeom>
          <a:solidFill>
            <a:srgbClr val="F79646">
              <a:lumMod val="60000"/>
              <a:lumOff val="40000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Arrow: Down 26">
            <a:extLst>
              <a:ext uri="{FF2B5EF4-FFF2-40B4-BE49-F238E27FC236}">
                <a16:creationId xmlns="" xmlns:a16="http://schemas.microsoft.com/office/drawing/2014/main" id="{DE40BD89-C81D-4EF9-8441-02EA4AAB1472}"/>
              </a:ext>
            </a:extLst>
          </p:cNvPr>
          <p:cNvSpPr/>
          <p:nvPr/>
        </p:nvSpPr>
        <p:spPr>
          <a:xfrm>
            <a:off x="2051189" y="2285543"/>
            <a:ext cx="223056" cy="322175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Arrow: Down 27">
            <a:extLst>
              <a:ext uri="{FF2B5EF4-FFF2-40B4-BE49-F238E27FC236}">
                <a16:creationId xmlns="" xmlns:a16="http://schemas.microsoft.com/office/drawing/2014/main" id="{F7385AC4-787F-4B19-9D3E-A4AA6DD578EF}"/>
              </a:ext>
            </a:extLst>
          </p:cNvPr>
          <p:cNvSpPr/>
          <p:nvPr/>
        </p:nvSpPr>
        <p:spPr>
          <a:xfrm>
            <a:off x="4845627" y="2275478"/>
            <a:ext cx="223056" cy="322175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Arrow: Down 28">
            <a:extLst>
              <a:ext uri="{FF2B5EF4-FFF2-40B4-BE49-F238E27FC236}">
                <a16:creationId xmlns="" xmlns:a16="http://schemas.microsoft.com/office/drawing/2014/main" id="{A18D649A-D147-45EA-9C2F-10354CC61DB7}"/>
              </a:ext>
            </a:extLst>
          </p:cNvPr>
          <p:cNvSpPr/>
          <p:nvPr/>
        </p:nvSpPr>
        <p:spPr>
          <a:xfrm>
            <a:off x="7599193" y="2267597"/>
            <a:ext cx="223056" cy="322175"/>
          </a:xfrm>
          <a:prstGeom prst="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4EBD5289-C348-4F45-9890-3BA3A4567843}"/>
              </a:ext>
            </a:extLst>
          </p:cNvPr>
          <p:cNvSpPr/>
          <p:nvPr/>
        </p:nvSpPr>
        <p:spPr>
          <a:xfrm>
            <a:off x="1197749" y="2720401"/>
            <a:ext cx="2011680" cy="685800"/>
          </a:xfrm>
          <a:prstGeom prst="roundRect">
            <a:avLst/>
          </a:prstGeom>
          <a:solidFill>
            <a:srgbClr val="FFC000"/>
          </a:solidFill>
          <a:ln w="57150" cap="flat" cmpd="sng" algn="ctr">
            <a:solidFill>
              <a:srgbClr val="FF0000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kern="0" dirty="0">
                <a:latin typeface="Arial"/>
                <a:ea typeface="Arial"/>
                <a:cs typeface="Calibri"/>
                <a:sym typeface="Calibri"/>
              </a:rPr>
              <a:t>Voxel Grid Filter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Rounded Rectangle 29">
            <a:extLst>
              <a:ext uri="{FF2B5EF4-FFF2-40B4-BE49-F238E27FC236}">
                <a16:creationId xmlns="" xmlns:a16="http://schemas.microsoft.com/office/drawing/2014/main" id="{E736FFBA-40DD-4D93-AD7E-2330A4F7DD4D}"/>
              </a:ext>
            </a:extLst>
          </p:cNvPr>
          <p:cNvSpPr/>
          <p:nvPr/>
        </p:nvSpPr>
        <p:spPr>
          <a:xfrm>
            <a:off x="3951315" y="2741087"/>
            <a:ext cx="2011680" cy="685800"/>
          </a:xfrm>
          <a:prstGeom prst="roundRect">
            <a:avLst/>
          </a:prstGeom>
          <a:solidFill>
            <a:srgbClr val="FFC000"/>
          </a:solidFill>
          <a:ln w="57150" cap="flat" cmpd="sng" algn="ctr">
            <a:solidFill>
              <a:srgbClr val="3082C9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kern="0" dirty="0" smtClean="0">
                <a:latin typeface="Arial"/>
                <a:ea typeface="Arial"/>
                <a:cs typeface="Calibri"/>
                <a:sym typeface="Calibri"/>
              </a:rPr>
              <a:t>?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="" xmlns:a16="http://schemas.microsoft.com/office/drawing/2014/main" id="{6FDCDA2E-4998-4F7B-BE85-D25B70293C7D}"/>
              </a:ext>
            </a:extLst>
          </p:cNvPr>
          <p:cNvSpPr/>
          <p:nvPr/>
        </p:nvSpPr>
        <p:spPr>
          <a:xfrm>
            <a:off x="6816409" y="2751967"/>
            <a:ext cx="2011680" cy="685800"/>
          </a:xfrm>
          <a:prstGeom prst="roundRect">
            <a:avLst/>
          </a:prstGeom>
          <a:solidFill>
            <a:srgbClr val="FFC000"/>
          </a:solidFill>
          <a:ln w="57150" cap="flat" cmpd="sng" algn="ctr">
            <a:solidFill>
              <a:srgbClr val="00B050"/>
            </a:solidFill>
            <a:prstDash val="solid"/>
          </a:ln>
          <a:effectLst/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Arial"/>
                <a:cs typeface="Calibri"/>
                <a:sym typeface="Calibri"/>
              </a:rPr>
              <a:t>?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2902" y="1675081"/>
            <a:ext cx="76359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i="1" dirty="0" smtClean="0">
                <a:latin typeface="+mn-lt"/>
              </a:rPr>
              <a:t>Step: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5616" y="2933700"/>
            <a:ext cx="87760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i="1" dirty="0" smtClean="0">
                <a:latin typeface="+mn-lt"/>
              </a:rPr>
              <a:t>Example:</a:t>
            </a:r>
          </a:p>
        </p:txBody>
      </p:sp>
      <p:pic>
        <p:nvPicPr>
          <p:cNvPr id="35" name="Google Shape;32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84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31226" y="4412974"/>
            <a:ext cx="1321904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4330" y="4412974"/>
            <a:ext cx="1828800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Google Shape;343;p63"/>
          <p:cNvSpPr txBox="1">
            <a:spLocks/>
          </p:cNvSpPr>
          <p:nvPr/>
        </p:nvSpPr>
        <p:spPr>
          <a:xfrm>
            <a:off x="315911" y="979757"/>
            <a:ext cx="4537823" cy="268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b="1" i="1" dirty="0">
                <a:solidFill>
                  <a:srgbClr val="0070C0"/>
                </a:solidFill>
              </a:rPr>
              <a:t>Computing Module</a:t>
            </a:r>
          </a:p>
          <a:p>
            <a:pPr marL="461963" lvl="1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dk1"/>
                </a:solidFill>
              </a:rPr>
              <a:t>Determines the velocity and </a:t>
            </a:r>
            <a:r>
              <a:rPr lang="tr-TR" dirty="0" smtClean="0">
                <a:solidFill>
                  <a:schemeClr val="dk1"/>
                </a:solidFill>
              </a:rPr>
              <a:t>position </a:t>
            </a:r>
            <a:r>
              <a:rPr lang="tr-TR" dirty="0">
                <a:solidFill>
                  <a:schemeClr val="dk1"/>
                </a:solidFill>
              </a:rPr>
              <a:t>of the vehicle</a:t>
            </a:r>
            <a:r>
              <a:rPr lang="en-US" dirty="0">
                <a:solidFill>
                  <a:schemeClr val="dk1"/>
                </a:solidFill>
              </a:rPr>
              <a:t>           </a:t>
            </a:r>
            <a:r>
              <a:rPr lang="en-US" sz="1400" i="1" dirty="0">
                <a:solidFill>
                  <a:schemeClr val="dk1"/>
                </a:solidFill>
              </a:rPr>
              <a:t>vel_pose_connect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i="1" dirty="0">
                <a:solidFill>
                  <a:schemeClr val="dk1"/>
                </a:solidFill>
              </a:rPr>
              <a:t>Using:</a:t>
            </a:r>
          </a:p>
          <a:p>
            <a:pPr marL="461963" lvl="1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dk1"/>
                </a:solidFill>
              </a:rPr>
              <a:t>3-D Map Data captured by LIDAR</a:t>
            </a:r>
            <a:endParaRPr lang="en-US" dirty="0">
              <a:solidFill>
                <a:schemeClr val="dk1"/>
              </a:solidFill>
            </a:endParaRPr>
          </a:p>
          <a:p>
            <a:pPr marL="461963" lvl="1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dk1"/>
                </a:solidFill>
              </a:rPr>
              <a:t>GNSS (Global Navigation Satellite System)</a:t>
            </a:r>
            <a:endParaRPr lang="en-US" dirty="0">
              <a:solidFill>
                <a:schemeClr val="dk1"/>
              </a:solidFill>
            </a:endParaRPr>
          </a:p>
          <a:p>
            <a:pPr marL="823913" lvl="3" indent="-28575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Ø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A0802F7-CE3A-40B0-A849-CF16369BE974}"/>
              </a:ext>
            </a:extLst>
          </p:cNvPr>
          <p:cNvSpPr txBox="1"/>
          <p:nvPr/>
        </p:nvSpPr>
        <p:spPr>
          <a:xfrm>
            <a:off x="162044" y="5364006"/>
            <a:ext cx="10683433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tr-TR" sz="1600">
                <a:latin typeface="+mn-lt"/>
              </a:rPr>
              <a:t>https://github.com/CPFL/Autoware-Manuals/blob/master/en/Autoware_UsersManual_v1.1.md#chapter-6---terminology</a:t>
            </a:r>
            <a:endParaRPr lang="tr-TR" sz="1600" dirty="0" err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4957693-CB1D-4CFE-A462-07665179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22" y="2854286"/>
            <a:ext cx="3512710" cy="1419371"/>
          </a:xfrm>
          <a:prstGeom prst="rect">
            <a:avLst/>
          </a:prstGeom>
          <a:ln w="57150">
            <a:solidFill>
              <a:srgbClr val="1E77C4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="" xmlns:a16="http://schemas.microsoft.com/office/drawing/2014/main" id="{C85F8373-3BF4-4B4F-81D3-589AD3E19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Autoware Toolbox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3C63501F-B11C-4022-A11F-A8C1B1D9E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" r="16175"/>
          <a:stretch/>
        </p:blipFill>
        <p:spPr>
          <a:xfrm>
            <a:off x="5235821" y="488128"/>
            <a:ext cx="3512711" cy="2205038"/>
          </a:xfrm>
          <a:prstGeom prst="rect">
            <a:avLst/>
          </a:prstGeom>
          <a:ln w="57150">
            <a:solidFill>
              <a:srgbClr val="EF8F3B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E8193510-9418-439E-83ED-4BEABBBBBAB4}"/>
              </a:ext>
            </a:extLst>
          </p:cNvPr>
          <p:cNvCxnSpPr/>
          <p:nvPr/>
        </p:nvCxnSpPr>
        <p:spPr>
          <a:xfrm>
            <a:off x="1603905" y="1694305"/>
            <a:ext cx="436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Google Shape;328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20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331226" y="4412974"/>
            <a:ext cx="1321904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24330" y="4412974"/>
            <a:ext cx="1828800" cy="496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2" name="Google Shape;343;p63"/>
          <p:cNvSpPr txBox="1">
            <a:spLocks/>
          </p:cNvSpPr>
          <p:nvPr/>
        </p:nvSpPr>
        <p:spPr>
          <a:xfrm>
            <a:off x="319090" y="920393"/>
            <a:ext cx="4542034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b="1" i="1" dirty="0">
                <a:solidFill>
                  <a:srgbClr val="0070C0"/>
                </a:solidFill>
              </a:rPr>
              <a:t>Actuation Module</a:t>
            </a:r>
            <a:endParaRPr lang="tr-TR" b="1" i="1" dirty="0">
              <a:solidFill>
                <a:srgbClr val="0070C0"/>
              </a:solidFill>
            </a:endParaRPr>
          </a:p>
          <a:p>
            <a:pPr marL="461963" lvl="1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</a:rPr>
              <a:t>To f</a:t>
            </a:r>
            <a:r>
              <a:rPr lang="tr-TR" dirty="0">
                <a:solidFill>
                  <a:schemeClr val="dk1"/>
                </a:solidFill>
              </a:rPr>
              <a:t>ilter the actuation command</a:t>
            </a:r>
            <a:endParaRPr lang="en-US" dirty="0">
              <a:solidFill>
                <a:schemeClr val="dk1"/>
              </a:solidFill>
            </a:endParaRPr>
          </a:p>
          <a:p>
            <a:pPr lvl="1" indent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dk1"/>
                </a:solidFill>
              </a:rPr>
              <a:t>               </a:t>
            </a:r>
            <a:r>
              <a:rPr lang="en-US" i="1" dirty="0">
                <a:solidFill>
                  <a:schemeClr val="dk1"/>
                </a:solidFill>
              </a:rPr>
              <a:t>Twist Filter</a:t>
            </a:r>
            <a:r>
              <a:rPr lang="tr-TR" dirty="0">
                <a:solidFill>
                  <a:schemeClr val="dk1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endParaRPr lang="en-US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i="1" dirty="0"/>
              <a:t>Using:</a:t>
            </a:r>
          </a:p>
          <a:p>
            <a:pPr marL="461963" lvl="1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dk1"/>
                </a:solidFill>
              </a:rPr>
              <a:t>Twist Command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endParaRPr lang="tr-TR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tr-TR" i="1" dirty="0" smtClean="0">
                <a:solidFill>
                  <a:schemeClr val="dk1"/>
                </a:solidFill>
              </a:rPr>
              <a:t>Parameter</a:t>
            </a:r>
            <a:r>
              <a:rPr lang="en-US" i="1" dirty="0" smtClean="0">
                <a:solidFill>
                  <a:schemeClr val="dk1"/>
                </a:solidFill>
              </a:rPr>
              <a:t>:</a:t>
            </a:r>
          </a:p>
          <a:p>
            <a:pPr marL="461963" lvl="1" indent="-28575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tr-TR" dirty="0" smtClean="0">
                <a:solidFill>
                  <a:schemeClr val="dk1"/>
                </a:solidFill>
              </a:rPr>
              <a:t>Lateral Acceleration Limit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tr-TR" dirty="0">
              <a:solidFill>
                <a:schemeClr val="dk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344DADC-742A-4801-8D0E-19DB6A2C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879" y="2490706"/>
            <a:ext cx="3981701" cy="1672250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A28310C3-DE80-48E6-972F-4B3954408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Autoware Toolbox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8F5019A-5158-4DF4-88D7-04A1368F4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2" r="3133"/>
          <a:stretch/>
        </p:blipFill>
        <p:spPr>
          <a:xfrm>
            <a:off x="4747879" y="577769"/>
            <a:ext cx="3981701" cy="1739101"/>
          </a:xfrm>
          <a:prstGeom prst="rect">
            <a:avLst/>
          </a:prstGeom>
          <a:ln w="57150">
            <a:solidFill>
              <a:srgbClr val="EF8F3B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775B044A-D0DA-4EF5-9BE4-A2E09A21BC2B}"/>
              </a:ext>
            </a:extLst>
          </p:cNvPr>
          <p:cNvCxnSpPr/>
          <p:nvPr/>
        </p:nvCxnSpPr>
        <p:spPr>
          <a:xfrm>
            <a:off x="900751" y="1637732"/>
            <a:ext cx="4367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Google Shape;328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00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A36A61D3-C1F5-442A-B535-F5E4788F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360000"/>
            <a:ext cx="8508999" cy="380810"/>
          </a:xfrm>
        </p:spPr>
        <p:txBody>
          <a:bodyPr/>
          <a:lstStyle/>
          <a:p>
            <a:r>
              <a:rPr lang="en-US" dirty="0"/>
              <a:t>Autoware Toolbox</a:t>
            </a:r>
          </a:p>
        </p:txBody>
      </p:sp>
      <p:sp>
        <p:nvSpPr>
          <p:cNvPr id="2" name="Rectangle 1"/>
          <p:cNvSpPr/>
          <p:nvPr/>
        </p:nvSpPr>
        <p:spPr>
          <a:xfrm>
            <a:off x="4144527" y="3642160"/>
            <a:ext cx="1625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sz="1400" i="1" dirty="0">
                <a:solidFill>
                  <a:schemeClr val="dk1"/>
                </a:solidFill>
              </a:rPr>
              <a:t>A Closed Loop</a:t>
            </a:r>
            <a:endParaRPr lang="en-US" i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9B7F673-3B5A-4D43-BA2D-1995B156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348" y="4448717"/>
            <a:ext cx="1876425" cy="4286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05B1F01E-18DD-4023-9E25-171540075A3E}"/>
              </a:ext>
            </a:extLst>
          </p:cNvPr>
          <p:cNvSpPr txBox="1"/>
          <p:nvPr/>
        </p:nvSpPr>
        <p:spPr>
          <a:xfrm>
            <a:off x="277994" y="877595"/>
            <a:ext cx="538685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i="1" dirty="0">
                <a:solidFill>
                  <a:srgbClr val="0070C0"/>
                </a:solidFill>
                <a:latin typeface="+mn-lt"/>
              </a:rPr>
              <a:t>Functionalities of Autonomous Driving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97749" y="1470682"/>
            <a:ext cx="7630340" cy="1967085"/>
            <a:chOff x="1197749" y="1470682"/>
            <a:chExt cx="7630340" cy="1967085"/>
          </a:xfrm>
        </p:grpSpPr>
        <p:sp>
          <p:nvSpPr>
            <p:cNvPr id="20" name="Google Shape;366;p65">
              <a:extLst>
                <a:ext uri="{FF2B5EF4-FFF2-40B4-BE49-F238E27FC236}">
                  <a16:creationId xmlns="" xmlns:a16="http://schemas.microsoft.com/office/drawing/2014/main" id="{BF59FE00-9463-4F79-A0FA-9C6F91985AF2}"/>
                </a:ext>
              </a:extLst>
            </p:cNvPr>
            <p:cNvSpPr/>
            <p:nvPr/>
          </p:nvSpPr>
          <p:spPr>
            <a:xfrm>
              <a:off x="3427972" y="1675082"/>
              <a:ext cx="304800" cy="276999"/>
            </a:xfrm>
            <a:prstGeom prst="chevron">
              <a:avLst>
                <a:gd name="adj" fmla="val 50000"/>
              </a:avLst>
            </a:prstGeom>
            <a:solidFill>
              <a:srgbClr val="F79646">
                <a:lumMod val="60000"/>
                <a:lumOff val="4000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Rounded Rectangle 29">
              <a:extLst>
                <a:ext uri="{FF2B5EF4-FFF2-40B4-BE49-F238E27FC236}">
                  <a16:creationId xmlns="" xmlns:a16="http://schemas.microsoft.com/office/drawing/2014/main" id="{11865E3F-F985-448A-AF56-09087F253ED2}"/>
                </a:ext>
              </a:extLst>
            </p:cNvPr>
            <p:cNvSpPr/>
            <p:nvPr/>
          </p:nvSpPr>
          <p:spPr>
            <a:xfrm>
              <a:off x="1197749" y="1487060"/>
              <a:ext cx="2011680" cy="685800"/>
            </a:xfrm>
            <a:prstGeom prst="roundRect">
              <a:avLst/>
            </a:prstGeom>
            <a:solidFill>
              <a:srgbClr val="FFC000"/>
            </a:solidFill>
            <a:ln w="57150" cap="flat" cmpd="sng" algn="ctr">
              <a:solidFill>
                <a:srgbClr val="FF00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Calibri"/>
                  <a:cs typeface="Calibri"/>
                  <a:sym typeface="Calibri"/>
                </a:rPr>
                <a:t>SENSING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Rounded Rectangle 30">
              <a:extLst>
                <a:ext uri="{FF2B5EF4-FFF2-40B4-BE49-F238E27FC236}">
                  <a16:creationId xmlns="" xmlns:a16="http://schemas.microsoft.com/office/drawing/2014/main" id="{857D891D-237C-4E4C-AE66-A25366960A55}"/>
                </a:ext>
              </a:extLst>
            </p:cNvPr>
            <p:cNvSpPr/>
            <p:nvPr/>
          </p:nvSpPr>
          <p:spPr>
            <a:xfrm>
              <a:off x="3951315" y="1470682"/>
              <a:ext cx="2011680" cy="685800"/>
            </a:xfrm>
            <a:prstGeom prst="roundRect">
              <a:avLst/>
            </a:prstGeom>
            <a:solidFill>
              <a:srgbClr val="FFC000"/>
            </a:solidFill>
            <a:ln w="57150" cap="flat" cmpd="sng" algn="ctr">
              <a:solidFill>
                <a:srgbClr val="00B0F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Calibri"/>
                  <a:sym typeface="Calibri"/>
                </a:rPr>
                <a:t>COMPUTING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Rounded Rectangle 31">
              <a:extLst>
                <a:ext uri="{FF2B5EF4-FFF2-40B4-BE49-F238E27FC236}">
                  <a16:creationId xmlns="" xmlns:a16="http://schemas.microsoft.com/office/drawing/2014/main" id="{BD293167-6482-4833-9757-F6806C2B6C11}"/>
                </a:ext>
              </a:extLst>
            </p:cNvPr>
            <p:cNvSpPr/>
            <p:nvPr/>
          </p:nvSpPr>
          <p:spPr>
            <a:xfrm>
              <a:off x="6816409" y="1470682"/>
              <a:ext cx="2011680" cy="685800"/>
            </a:xfrm>
            <a:prstGeom prst="roundRect">
              <a:avLst/>
            </a:prstGeom>
            <a:solidFill>
              <a:srgbClr val="FFC000"/>
            </a:solidFill>
            <a:ln w="57150" cap="flat" cmpd="sng" algn="ctr">
              <a:solidFill>
                <a:srgbClr val="00B05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Calibri"/>
                  <a:sym typeface="Calibri"/>
                </a:rPr>
                <a:t>ACTUATING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66;p65">
              <a:extLst>
                <a:ext uri="{FF2B5EF4-FFF2-40B4-BE49-F238E27FC236}">
                  <a16:creationId xmlns="" xmlns:a16="http://schemas.microsoft.com/office/drawing/2014/main" id="{1F4CB094-0C1A-4575-8CBB-A56FA625DF1C}"/>
                </a:ext>
              </a:extLst>
            </p:cNvPr>
            <p:cNvSpPr/>
            <p:nvPr/>
          </p:nvSpPr>
          <p:spPr>
            <a:xfrm>
              <a:off x="6181538" y="1675081"/>
              <a:ext cx="304800" cy="276999"/>
            </a:xfrm>
            <a:prstGeom prst="chevron">
              <a:avLst>
                <a:gd name="adj" fmla="val 50000"/>
              </a:avLst>
            </a:prstGeom>
            <a:solidFill>
              <a:srgbClr val="F79646">
                <a:lumMod val="60000"/>
                <a:lumOff val="40000"/>
              </a:srgbClr>
            </a:solidFill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Arrow: Down 26">
              <a:extLst>
                <a:ext uri="{FF2B5EF4-FFF2-40B4-BE49-F238E27FC236}">
                  <a16:creationId xmlns="" xmlns:a16="http://schemas.microsoft.com/office/drawing/2014/main" id="{DE40BD89-C81D-4EF9-8441-02EA4AAB1472}"/>
                </a:ext>
              </a:extLst>
            </p:cNvPr>
            <p:cNvSpPr/>
            <p:nvPr/>
          </p:nvSpPr>
          <p:spPr>
            <a:xfrm>
              <a:off x="2051189" y="2285543"/>
              <a:ext cx="223056" cy="322175"/>
            </a:xfrm>
            <a:prstGeom prst="down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Arrow: Down 27">
              <a:extLst>
                <a:ext uri="{FF2B5EF4-FFF2-40B4-BE49-F238E27FC236}">
                  <a16:creationId xmlns="" xmlns:a16="http://schemas.microsoft.com/office/drawing/2014/main" id="{F7385AC4-787F-4B19-9D3E-A4AA6DD578EF}"/>
                </a:ext>
              </a:extLst>
            </p:cNvPr>
            <p:cNvSpPr/>
            <p:nvPr/>
          </p:nvSpPr>
          <p:spPr>
            <a:xfrm>
              <a:off x="4845627" y="2275478"/>
              <a:ext cx="223056" cy="322175"/>
            </a:xfrm>
            <a:prstGeom prst="down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="" xmlns:a16="http://schemas.microsoft.com/office/drawing/2014/main" id="{A18D649A-D147-45EA-9C2F-10354CC61DB7}"/>
                </a:ext>
              </a:extLst>
            </p:cNvPr>
            <p:cNvSpPr/>
            <p:nvPr/>
          </p:nvSpPr>
          <p:spPr>
            <a:xfrm>
              <a:off x="7599193" y="2267597"/>
              <a:ext cx="223056" cy="322175"/>
            </a:xfrm>
            <a:prstGeom prst="downArrow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="" xmlns:a16="http://schemas.microsoft.com/office/drawing/2014/main" id="{4EBD5289-C348-4F45-9890-3BA3A4567843}"/>
                </a:ext>
              </a:extLst>
            </p:cNvPr>
            <p:cNvSpPr/>
            <p:nvPr/>
          </p:nvSpPr>
          <p:spPr>
            <a:xfrm>
              <a:off x="1197749" y="2720401"/>
              <a:ext cx="2011680" cy="685800"/>
            </a:xfrm>
            <a:prstGeom prst="roundRect">
              <a:avLst/>
            </a:prstGeom>
            <a:solidFill>
              <a:srgbClr val="FFC000"/>
            </a:solidFill>
            <a:ln w="57150" cap="flat" cmpd="sng" algn="ctr">
              <a:solidFill>
                <a:srgbClr val="FF00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600" b="1" kern="0" dirty="0">
                  <a:latin typeface="Arial"/>
                  <a:ea typeface="Arial"/>
                  <a:cs typeface="Calibri"/>
                  <a:sym typeface="Calibri"/>
                </a:rPr>
                <a:t>Voxel Grid Filter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Rounded Rectangle 29">
              <a:extLst>
                <a:ext uri="{FF2B5EF4-FFF2-40B4-BE49-F238E27FC236}">
                  <a16:creationId xmlns="" xmlns:a16="http://schemas.microsoft.com/office/drawing/2014/main" id="{E736FFBA-40DD-4D93-AD7E-2330A4F7DD4D}"/>
                </a:ext>
              </a:extLst>
            </p:cNvPr>
            <p:cNvSpPr/>
            <p:nvPr/>
          </p:nvSpPr>
          <p:spPr>
            <a:xfrm>
              <a:off x="3951315" y="2741087"/>
              <a:ext cx="2011680" cy="685800"/>
            </a:xfrm>
            <a:prstGeom prst="roundRect">
              <a:avLst/>
            </a:prstGeom>
            <a:solidFill>
              <a:srgbClr val="FFC000"/>
            </a:solidFill>
            <a:ln w="57150" cap="flat" cmpd="sng" algn="ctr">
              <a:solidFill>
                <a:srgbClr val="3082C9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600" b="1" kern="0" dirty="0">
                  <a:latin typeface="Arial"/>
                  <a:ea typeface="Arial"/>
                  <a:cs typeface="Calibri"/>
                  <a:sym typeface="Calibri"/>
                </a:rPr>
                <a:t>Vel Pose Connect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Rounded Rectangle 29">
              <a:extLst>
                <a:ext uri="{FF2B5EF4-FFF2-40B4-BE49-F238E27FC236}">
                  <a16:creationId xmlns="" xmlns:a16="http://schemas.microsoft.com/office/drawing/2014/main" id="{6FDCDA2E-4998-4F7B-BE85-D25B70293C7D}"/>
                </a:ext>
              </a:extLst>
            </p:cNvPr>
            <p:cNvSpPr/>
            <p:nvPr/>
          </p:nvSpPr>
          <p:spPr>
            <a:xfrm>
              <a:off x="6816409" y="2751967"/>
              <a:ext cx="2011680" cy="685800"/>
            </a:xfrm>
            <a:prstGeom prst="roundRect">
              <a:avLst/>
            </a:prstGeom>
            <a:solidFill>
              <a:srgbClr val="FFC000"/>
            </a:solidFill>
            <a:ln w="57150" cap="flat" cmpd="sng" algn="ctr">
              <a:solidFill>
                <a:srgbClr val="00B05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Arial"/>
                  <a:cs typeface="Calibri"/>
                  <a:sym typeface="Calibri"/>
                </a:rPr>
                <a:t>Twist Filter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82902" y="1675081"/>
            <a:ext cx="763590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i="1" dirty="0" smtClean="0">
                <a:latin typeface="+mn-lt"/>
              </a:rPr>
              <a:t>Step: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5616" y="2933700"/>
            <a:ext cx="877606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i="1" dirty="0" smtClean="0">
                <a:latin typeface="+mn-lt"/>
              </a:rPr>
              <a:t>Example:</a:t>
            </a:r>
          </a:p>
        </p:txBody>
      </p:sp>
      <p:pic>
        <p:nvPicPr>
          <p:cNvPr id="19" name="Google Shape;32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2904" y="4497152"/>
            <a:ext cx="1620226" cy="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14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TUM_Praesentation_16_9_EXTERN_GLEICH_p_v1</Template>
  <TotalTime>81</TotalTime>
  <Words>746</Words>
  <Application>Microsoft Office PowerPoint</Application>
  <PresentationFormat>On-screen Show (16:9)</PresentationFormat>
  <Paragraphs>269</Paragraphs>
  <Slides>19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Courier New</vt:lpstr>
      <vt:lpstr>Symbol</vt:lpstr>
      <vt:lpstr>Wingdings</vt:lpstr>
      <vt:lpstr>Inhalt</vt:lpstr>
      <vt:lpstr>Kapiteltrenner blau</vt:lpstr>
      <vt:lpstr>Kapiteltrenner schwarz</vt:lpstr>
      <vt:lpstr>PowerPoint Presentation</vt:lpstr>
      <vt:lpstr>Overview</vt:lpstr>
      <vt:lpstr>PowerPoint Presentation</vt:lpstr>
      <vt:lpstr>Introduction</vt:lpstr>
      <vt:lpstr>Introduction</vt:lpstr>
      <vt:lpstr>Autoware Toolbox</vt:lpstr>
      <vt:lpstr>Autoware Toolbox</vt:lpstr>
      <vt:lpstr>Autoware Toolbox</vt:lpstr>
      <vt:lpstr>Autoware Toolbox</vt:lpstr>
      <vt:lpstr>Co-Simulation of Autoware &amp; Simulink</vt:lpstr>
      <vt:lpstr>Automated Script for Autoware Modules</vt:lpstr>
      <vt:lpstr>Automated Script for Autoware Modules</vt:lpstr>
      <vt:lpstr>Manually Vehicle Controlling</vt:lpstr>
      <vt:lpstr>Manually Vehicle Controlling</vt:lpstr>
      <vt:lpstr>Lane Change with Obstacles – Autoware &amp; Simulink</vt:lpstr>
      <vt:lpstr>PowerPoint Presentation</vt:lpstr>
      <vt:lpstr>Conclusion</vt:lpstr>
      <vt:lpstr>References</vt:lpstr>
      <vt:lpstr>PowerPoint Presentation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Phuris Khunphakdee</dc:creator>
  <cp:lastModifiedBy>Phuris Khunphakdee</cp:lastModifiedBy>
  <cp:revision>169</cp:revision>
  <cp:lastPrinted>2015-07-30T14:04:45Z</cp:lastPrinted>
  <dcterms:created xsi:type="dcterms:W3CDTF">2019-05-17T10:00:17Z</dcterms:created>
  <dcterms:modified xsi:type="dcterms:W3CDTF">2019-12-02T21:43:12Z</dcterms:modified>
</cp:coreProperties>
</file>